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48" r:id="rId2"/>
    <p:sldId id="257" r:id="rId3"/>
    <p:sldId id="293" r:id="rId4"/>
    <p:sldId id="292" r:id="rId5"/>
    <p:sldId id="282" r:id="rId6"/>
    <p:sldId id="288" r:id="rId7"/>
    <p:sldId id="298" r:id="rId8"/>
    <p:sldId id="287" r:id="rId9"/>
    <p:sldId id="283" r:id="rId10"/>
    <p:sldId id="259" r:id="rId11"/>
    <p:sldId id="261" r:id="rId12"/>
    <p:sldId id="262" r:id="rId13"/>
    <p:sldId id="263" r:id="rId14"/>
    <p:sldId id="264" r:id="rId15"/>
    <p:sldId id="265" r:id="rId16"/>
    <p:sldId id="279" r:id="rId17"/>
    <p:sldId id="274" r:id="rId18"/>
    <p:sldId id="275" r:id="rId19"/>
    <p:sldId id="277" r:id="rId20"/>
    <p:sldId id="278" r:id="rId21"/>
    <p:sldId id="280" r:id="rId22"/>
    <p:sldId id="281" r:id="rId23"/>
    <p:sldId id="294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97" r:id="rId32"/>
    <p:sldId id="299" r:id="rId33"/>
    <p:sldId id="308" r:id="rId34"/>
    <p:sldId id="309" r:id="rId35"/>
    <p:sldId id="307" r:id="rId36"/>
    <p:sldId id="300" r:id="rId37"/>
    <p:sldId id="302" r:id="rId38"/>
    <p:sldId id="303" r:id="rId39"/>
    <p:sldId id="304" r:id="rId40"/>
    <p:sldId id="289" r:id="rId41"/>
    <p:sldId id="290" r:id="rId42"/>
    <p:sldId id="306" r:id="rId43"/>
    <p:sldId id="310" r:id="rId44"/>
    <p:sldId id="320" r:id="rId45"/>
    <p:sldId id="321" r:id="rId46"/>
    <p:sldId id="322" r:id="rId47"/>
    <p:sldId id="319" r:id="rId48"/>
    <p:sldId id="318" r:id="rId49"/>
    <p:sldId id="316" r:id="rId50"/>
    <p:sldId id="325" r:id="rId51"/>
    <p:sldId id="340" r:id="rId52"/>
    <p:sldId id="326" r:id="rId53"/>
    <p:sldId id="328" r:id="rId54"/>
    <p:sldId id="323" r:id="rId55"/>
    <p:sldId id="317" r:id="rId56"/>
    <p:sldId id="334" r:id="rId57"/>
    <p:sldId id="335" r:id="rId58"/>
    <p:sldId id="329" r:id="rId59"/>
    <p:sldId id="333" r:id="rId60"/>
    <p:sldId id="331" r:id="rId61"/>
    <p:sldId id="332" r:id="rId62"/>
    <p:sldId id="330" r:id="rId63"/>
    <p:sldId id="291" r:id="rId64"/>
    <p:sldId id="295" r:id="rId65"/>
    <p:sldId id="312" r:id="rId66"/>
    <p:sldId id="296" r:id="rId67"/>
    <p:sldId id="327" r:id="rId68"/>
    <p:sldId id="341" r:id="rId69"/>
    <p:sldId id="342" r:id="rId70"/>
    <p:sldId id="344" r:id="rId71"/>
    <p:sldId id="345" r:id="rId72"/>
    <p:sldId id="260" r:id="rId73"/>
    <p:sldId id="314" r:id="rId74"/>
    <p:sldId id="343" r:id="rId75"/>
    <p:sldId id="336" r:id="rId76"/>
    <p:sldId id="338" r:id="rId77"/>
    <p:sldId id="339" r:id="rId78"/>
    <p:sldId id="337" r:id="rId79"/>
    <p:sldId id="305" r:id="rId80"/>
    <p:sldId id="347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pugetsystems.com/labs/articles/Z87-H87-H81-Q87-Q85-B85-What-is-the-difference-473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en.wikipedia.org/wiki/Coffee_Lak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en.wikipedia.org/wiki/Random-access_memory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.howstuffworks.com/agp.htm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hyperlink" Target="http://computer.howstuffworks.com/pci.ht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.howstuffworks.com/pci-express.htm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is-it-worth-it-to-run-two-graphics-cards-in-my-gaming-p-5994276" TargetMode="External"/><Relationship Id="rId2" Type="http://schemas.openxmlformats.org/officeDocument/2006/relationships/hyperlink" Target="https://lifehacker.com/the-difference-between-nvidia-sli-and-amd-crossfire-155523557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er.howstuffworks.com/pci-express.htm" TargetMode="External"/><Relationship Id="rId2" Type="http://schemas.openxmlformats.org/officeDocument/2006/relationships/hyperlink" Target="http://computer.howstuffworks.com/computer-memory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://computer.howstuffworks.com/ide.htm" TargetMode="External"/><Relationship Id="rId4" Type="http://schemas.openxmlformats.org/officeDocument/2006/relationships/hyperlink" Target="http://computer.howstuffworks.com/usb.htm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Yfandes/troubleshooting-16626396" TargetMode="External"/><Relationship Id="rId13" Type="http://schemas.openxmlformats.org/officeDocument/2006/relationships/hyperlink" Target="https://www.chekyang.com/musings/2013/12/28/computer-assembly-2014-edition/" TargetMode="External"/><Relationship Id="rId18" Type="http://schemas.openxmlformats.org/officeDocument/2006/relationships/hyperlink" Target="https://www.slideshare.net/JosiahLund/gpu-presentation-73593886" TargetMode="External"/><Relationship Id="rId3" Type="http://schemas.openxmlformats.org/officeDocument/2006/relationships/hyperlink" Target="https://software.intel.com/en-us/articles/software-techniques-for-shared-cache-multi-core-systems/?wapkw=smart+cache" TargetMode="External"/><Relationship Id="rId21" Type="http://schemas.openxmlformats.org/officeDocument/2006/relationships/hyperlink" Target="https://towardsdatascience.com/build-and-setup-your-own-deep-learning-server-from-scratch-e771dacaa252" TargetMode="External"/><Relationship Id="rId7" Type="http://schemas.openxmlformats.org/officeDocument/2006/relationships/hyperlink" Target="https://www.slideshare.net/cadcamperformance/tips-tricks-for-selecting-a-mobile-workstation-ptc-live-2014" TargetMode="External"/><Relationship Id="rId12" Type="http://schemas.openxmlformats.org/officeDocument/2006/relationships/hyperlink" Target="http://www.pearsonitcertification.com/articles/article.aspx?p=2738309" TargetMode="External"/><Relationship Id="rId17" Type="http://schemas.openxmlformats.org/officeDocument/2006/relationships/hyperlink" Target="https://www.notebookcheck.net/Mobile-Graphics-Cards-Benchmark-List.844.0.html" TargetMode="External"/><Relationship Id="rId2" Type="http://schemas.openxmlformats.org/officeDocument/2006/relationships/hyperlink" Target="https://www.intel.com/content/www/us/en/products/processors/core/i9-processors.html" TargetMode="External"/><Relationship Id="rId16" Type="http://schemas.openxmlformats.org/officeDocument/2006/relationships/hyperlink" Target="https://www.neweggbusiness.com/a/video-card-i-o-ports-and-interfaces/id-186" TargetMode="External"/><Relationship Id="rId20" Type="http://schemas.openxmlformats.org/officeDocument/2006/relationships/hyperlink" Target="https://www.pcbuildadvisor.com/how-to-build-a-computer-step-by-step-infograph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l.com/content/www/us/en/support/articles/000017400/processors.html" TargetMode="External"/><Relationship Id="rId11" Type="http://schemas.openxmlformats.org/officeDocument/2006/relationships/hyperlink" Target="https://arrow.dit.ie/cgi/viewcontent.cgi?article=1003&amp;context=schmuldissoft" TargetMode="External"/><Relationship Id="rId5" Type="http://schemas.openxmlformats.org/officeDocument/2006/relationships/hyperlink" Target="https://www.intel.com/content/www/us/en/processors/processor-numbers.html" TargetMode="External"/><Relationship Id="rId15" Type="http://schemas.openxmlformats.org/officeDocument/2006/relationships/hyperlink" Target="http://www.playtool.com/pages/vidslots/slots.html" TargetMode="External"/><Relationship Id="rId10" Type="http://schemas.openxmlformats.org/officeDocument/2006/relationships/hyperlink" Target="http://www.pcstats.com/articleview.cfm?articleid=2531&amp;page=2" TargetMode="External"/><Relationship Id="rId19" Type="http://schemas.openxmlformats.org/officeDocument/2006/relationships/hyperlink" Target="https://askubuntu.com/questions/805509/what-is-the-difference-between-integrated-and-discrete-graphic-cards" TargetMode="External"/><Relationship Id="rId4" Type="http://schemas.openxmlformats.org/officeDocument/2006/relationships/hyperlink" Target="https://www.hardwaresecrets.com/a-complete-list-of-cpu-sockets/" TargetMode="External"/><Relationship Id="rId9" Type="http://schemas.openxmlformats.org/officeDocument/2006/relationships/hyperlink" Target="https://slideplayer.com/slide/4666947/" TargetMode="External"/><Relationship Id="rId14" Type="http://schemas.openxmlformats.org/officeDocument/2006/relationships/hyperlink" Target="https://www.kingston.com/us/memory/memory-part-number-decoder" TargetMode="External"/><Relationship Id="rId22" Type="http://schemas.openxmlformats.org/officeDocument/2006/relationships/hyperlink" Target="https://lifehacker.com/the-difference-between-nvidia-sli-and-amd-crossfire-155523557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processor" TargetMode="External"/><Relationship Id="rId2" Type="http://schemas.openxmlformats.org/officeDocument/2006/relationships/hyperlink" Target="https://techterms.com/definition/compon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techterms.com/definition/quadcore" TargetMode="External"/><Relationship Id="rId4" Type="http://schemas.openxmlformats.org/officeDocument/2006/relationships/hyperlink" Target="https://techterms.com/definition/dualcore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-8234"/>
            <a:ext cx="8676222" cy="32004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COMPUTER 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TROUBLESHOOTING training </a:t>
            </a:r>
            <a:r>
              <a:rPr lang="en-US" sz="6000" dirty="0"/>
              <a:t>v2.0</a:t>
            </a:r>
            <a:endParaRPr lang="fil-PH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165" y="5034602"/>
            <a:ext cx="8676222" cy="113257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1" dirty="0" smtClean="0"/>
              <a:t>JOMAR </a:t>
            </a:r>
            <a:r>
              <a:rPr lang="en-US" b="1" dirty="0" smtClean="0"/>
              <a:t>NOBLEZA </a:t>
            </a:r>
          </a:p>
          <a:p>
            <a:pPr algn="l"/>
            <a:r>
              <a:rPr lang="en-US" dirty="0" smtClean="0"/>
              <a:t>TECHNICAL LEAD</a:t>
            </a:r>
            <a:endParaRPr lang="en-US" dirty="0"/>
          </a:p>
          <a:p>
            <a:pPr algn="l"/>
            <a:r>
              <a:rPr lang="en-US" dirty="0" smtClean="0"/>
              <a:t>CCNA/CCDA/MCTS/MCSA/MCITP/VMCA/CYB/CHS-NCII </a:t>
            </a:r>
            <a:endParaRPr lang="fil-PH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74165" y="3137830"/>
            <a:ext cx="8676222" cy="9857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This guide is for </a:t>
            </a:r>
            <a:r>
              <a:rPr lang="en-US" dirty="0"/>
              <a:t>TECHNICAL SUPPORT </a:t>
            </a:r>
            <a:r>
              <a:rPr lang="en-US" dirty="0" smtClean="0"/>
              <a:t>who wants to learn more about desktop and laptop system.</a:t>
            </a:r>
          </a:p>
          <a:p>
            <a:r>
              <a:rPr lang="en-US" dirty="0" smtClean="0"/>
              <a:t>Please use this as your personal guide.</a:t>
            </a:r>
          </a:p>
        </p:txBody>
      </p:sp>
      <p:pic>
        <p:nvPicPr>
          <p:cNvPr id="1026" name="Picture 2" descr="https://avatars.githubusercontent.com/u/28745637?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8" y="5084030"/>
            <a:ext cx="994699" cy="8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444844" y="6167180"/>
            <a:ext cx="6917386" cy="197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effectLst/>
              </a:rPr>
              <a:t>You Can't Keep It Unless You Give It Away</a:t>
            </a:r>
            <a:r>
              <a:rPr lang="en-US" dirty="0" smtClean="0"/>
              <a:t>.</a:t>
            </a:r>
            <a:endParaRPr lang="fil-PH" dirty="0"/>
          </a:p>
        </p:txBody>
      </p:sp>
    </p:spTree>
    <p:extLst>
      <p:ext uri="{BB962C8B-B14F-4D97-AF65-F5344CB8AC3E}">
        <p14:creationId xmlns:p14="http://schemas.microsoft.com/office/powerpoint/2010/main" val="14141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l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609600"/>
            <a:ext cx="951037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229" y="0"/>
            <a:ext cx="9905998" cy="1905000"/>
          </a:xfrm>
        </p:spPr>
        <p:txBody>
          <a:bodyPr/>
          <a:lstStyle/>
          <a:p>
            <a:r>
              <a:rPr lang="fil-PH" b="1" dirty="0">
                <a:effectLst/>
              </a:rPr>
              <a:t>Intel Smart Cache </a:t>
            </a:r>
            <a:r>
              <a:rPr lang="fil-PH" b="1" dirty="0" smtClean="0">
                <a:effectLst/>
              </a:rPr>
              <a:t>Technology</a:t>
            </a:r>
            <a:endParaRPr lang="fil-P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25214"/>
            <a:ext cx="8730728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26" y="-17464"/>
            <a:ext cx="9905998" cy="1905000"/>
          </a:xfrm>
        </p:spPr>
        <p:txBody>
          <a:bodyPr/>
          <a:lstStyle/>
          <a:p>
            <a:r>
              <a:rPr lang="fil-PH" b="1" dirty="0">
                <a:effectLst/>
              </a:rPr>
              <a:t>Intel Smart Cache </a:t>
            </a:r>
            <a:r>
              <a:rPr lang="fil-PH" b="1" dirty="0" smtClean="0">
                <a:effectLst/>
              </a:rPr>
              <a:t>Technology</a:t>
            </a:r>
            <a:endParaRPr lang="fil-P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15413"/>
            <a:ext cx="86106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3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6" y="0"/>
            <a:ext cx="9905998" cy="1905000"/>
          </a:xfrm>
        </p:spPr>
        <p:txBody>
          <a:bodyPr/>
          <a:lstStyle/>
          <a:p>
            <a:r>
              <a:rPr lang="en-US" altLang="fil-PH" b="1" dirty="0">
                <a:latin typeface="Times New Roman" panose="02020603050405020304" pitchFamily="18" charset="0"/>
              </a:rPr>
              <a:t>FRONT SIDE BUS</a:t>
            </a:r>
            <a:br>
              <a:rPr lang="en-US" altLang="fil-PH" b="1" dirty="0">
                <a:latin typeface="Times New Roman" panose="02020603050405020304" pitchFamily="18" charset="0"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430140"/>
            <a:ext cx="8411379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655" y="62750"/>
            <a:ext cx="9905998" cy="1905000"/>
          </a:xfrm>
        </p:spPr>
        <p:txBody>
          <a:bodyPr/>
          <a:lstStyle/>
          <a:p>
            <a:r>
              <a:rPr lang="en-US" altLang="fil-PH" b="1" dirty="0">
                <a:latin typeface="Times New Roman" panose="02020603050405020304" pitchFamily="18" charset="0"/>
              </a:rPr>
              <a:t>HYPER THREADING</a:t>
            </a:r>
            <a:br>
              <a:rPr lang="en-US" altLang="fil-PH" b="1" dirty="0">
                <a:latin typeface="Times New Roman" panose="02020603050405020304" pitchFamily="18" charset="0"/>
              </a:rPr>
            </a:br>
            <a:endParaRPr lang="fil-PH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55" y="1515928"/>
            <a:ext cx="8270511" cy="47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r>
              <a:rPr lang="en-US" altLang="fil-PH" b="1" dirty="0">
                <a:latin typeface="Times New Roman" panose="02020603050405020304" pitchFamily="18" charset="0"/>
              </a:rPr>
              <a:t>DUAL </a:t>
            </a:r>
            <a:r>
              <a:rPr lang="en-US" altLang="fil-PH" b="1" dirty="0" smtClean="0">
                <a:latin typeface="Times New Roman" panose="02020603050405020304" pitchFamily="18" charset="0"/>
              </a:rPr>
              <a:t>CORE</a:t>
            </a: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85047"/>
            <a:ext cx="8305800" cy="49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 smtClean="0">
                <a:latin typeface="Times New Roman" panose="02020603050405020304" pitchFamily="18" charset="0"/>
              </a:rPr>
              <a:t>Advance l2 smart cache</a:t>
            </a:r>
            <a:endParaRPr lang="en-US" altLang="fil-PH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85048"/>
            <a:ext cx="8991600" cy="2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991090"/>
            <a:ext cx="8991600" cy="24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>
                <a:latin typeface="Times New Roman" panose="02020603050405020304" pitchFamily="18" charset="0"/>
              </a:rPr>
              <a:t>ENHANCED SPEED STEP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51698"/>
            <a:ext cx="8534400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>
                <a:latin typeface="Times New Roman" panose="02020603050405020304" pitchFamily="18" charset="0"/>
              </a:rPr>
              <a:t>EXECUTE DISABLE BIT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443036"/>
            <a:ext cx="86868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948950"/>
            <a:ext cx="8686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>
                <a:latin typeface="Times New Roman" panose="02020603050405020304" pitchFamily="18" charset="0"/>
              </a:rPr>
              <a:t>Intel Extended Memory  </a:t>
            </a:r>
            <a:r>
              <a:rPr lang="en-US" altLang="fil-PH" b="1" dirty="0" smtClean="0">
                <a:latin typeface="Times New Roman" panose="02020603050405020304" pitchFamily="18" charset="0"/>
              </a:rPr>
              <a:t/>
            </a:r>
            <a:br>
              <a:rPr lang="en-US" altLang="fil-PH" b="1" dirty="0" smtClean="0">
                <a:latin typeface="Times New Roman" panose="02020603050405020304" pitchFamily="18" charset="0"/>
              </a:rPr>
            </a:br>
            <a:r>
              <a:rPr lang="en-US" altLang="fil-PH" b="1" dirty="0" smtClean="0">
                <a:latin typeface="Times New Roman" panose="02020603050405020304" pitchFamily="18" charset="0"/>
              </a:rPr>
              <a:t>64 </a:t>
            </a:r>
            <a:r>
              <a:rPr lang="en-US" altLang="fil-PH" b="1" dirty="0">
                <a:latin typeface="Times New Roman" panose="02020603050405020304" pitchFamily="18" charset="0"/>
              </a:rPr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619698"/>
            <a:ext cx="888471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720127"/>
            <a:ext cx="888471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l-PH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TOPICS</a:t>
            </a:r>
            <a:endParaRPr lang="fil-PH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366683"/>
            <a:ext cx="9905998" cy="3424518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 smtClean="0">
                <a:latin typeface="Times New Roman" panose="02020603050405020304" pitchFamily="18" charset="0"/>
              </a:rPr>
              <a:t>INSIDE A COMPUTER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 smtClean="0">
                <a:latin typeface="Times New Roman" panose="02020603050405020304" pitchFamily="18" charset="0"/>
              </a:rPr>
              <a:t>MOTHERBOARD </a:t>
            </a:r>
            <a:r>
              <a:rPr lang="en-US" altLang="fil-PH" b="1" dirty="0">
                <a:latin typeface="Times New Roman" panose="02020603050405020304" pitchFamily="18" charset="0"/>
              </a:rPr>
              <a:t>PARTS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 smtClean="0">
                <a:latin typeface="Times New Roman" panose="02020603050405020304" pitchFamily="18" charset="0"/>
              </a:rPr>
              <a:t>PROCESSORS</a:t>
            </a:r>
            <a:endParaRPr lang="en-US" altLang="fil-PH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 smtClean="0">
                <a:latin typeface="Times New Roman" panose="02020603050405020304" pitchFamily="18" charset="0"/>
              </a:rPr>
              <a:t>MEMORY</a:t>
            </a:r>
            <a:endParaRPr lang="en-US" altLang="fil-PH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>
                <a:latin typeface="Times New Roman" panose="02020603050405020304" pitchFamily="18" charset="0"/>
              </a:rPr>
              <a:t> VIDEOCARDS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il-PH" b="1" dirty="0">
                <a:latin typeface="Times New Roman" panose="02020603050405020304" pitchFamily="18" charset="0"/>
              </a:rPr>
              <a:t> HARD DRIVES</a:t>
            </a:r>
          </a:p>
          <a:p>
            <a:endParaRPr lang="fil-PH" dirty="0"/>
          </a:p>
        </p:txBody>
      </p:sp>
    </p:spTree>
    <p:extLst>
      <p:ext uri="{BB962C8B-B14F-4D97-AF65-F5344CB8AC3E}">
        <p14:creationId xmlns:p14="http://schemas.microsoft.com/office/powerpoint/2010/main" val="193437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 smtClean="0">
                <a:latin typeface="Times New Roman" panose="02020603050405020304" pitchFamily="18" charset="0"/>
              </a:rPr>
              <a:t>MACRO FUSION</a:t>
            </a:r>
            <a:endParaRPr lang="en-US" altLang="fil-PH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85047"/>
            <a:ext cx="8949260" cy="251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942677"/>
            <a:ext cx="8949260" cy="269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 smtClean="0">
                <a:latin typeface="Times New Roman" panose="02020603050405020304" pitchFamily="18" charset="0"/>
              </a:rPr>
              <a:t>QUAD CORE</a:t>
            </a:r>
            <a:endParaRPr lang="en-US" altLang="fil-PH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35673"/>
            <a:ext cx="8915400" cy="485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fil-PH" b="1" dirty="0" smtClean="0">
                <a:latin typeface="Times New Roman" panose="02020603050405020304" pitchFamily="18" charset="0"/>
              </a:rPr>
              <a:t>BENCHMARK</a:t>
            </a:r>
            <a:endParaRPr lang="en-US" altLang="fil-PH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3" y="1484387"/>
            <a:ext cx="8915400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3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>
                <a:solidFill>
                  <a:schemeClr val="tx1"/>
                </a:solidFill>
                <a:latin typeface="Times New Roman" panose="02020603050405020304" pitchFamily="18" charset="0"/>
              </a:rPr>
              <a:t>CPU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77926"/>
            <a:ext cx="3688771" cy="4533043"/>
          </a:xfrm>
        </p:spPr>
        <p:txBody>
          <a:bodyPr>
            <a:normAutofit fontScale="92500" lnSpcReduction="10000"/>
          </a:bodyPr>
          <a:lstStyle/>
          <a:p>
            <a:r>
              <a:rPr lang="fil-PH" b="1" dirty="0">
                <a:effectLst/>
              </a:rPr>
              <a:t>LGA 1150</a:t>
            </a:r>
          </a:p>
          <a:p>
            <a:pPr lvl="1"/>
            <a:r>
              <a:rPr lang="en-GB" dirty="0">
                <a:effectLst/>
              </a:rPr>
              <a:t>Socket LGA 1150 is designed to accommodate the latest Haswell (4</a:t>
            </a:r>
            <a:r>
              <a:rPr lang="en-GB" baseline="30000" dirty="0">
                <a:effectLst/>
              </a:rPr>
              <a:t>th</a:t>
            </a:r>
            <a:r>
              <a:rPr lang="en-GB" dirty="0">
                <a:effectLst/>
              </a:rPr>
              <a:t>-gen Intel Core) processors</a:t>
            </a:r>
            <a:r>
              <a:rPr lang="en-GB" dirty="0" smtClean="0">
                <a:effectLst/>
              </a:rPr>
              <a:t>.</a:t>
            </a:r>
          </a:p>
          <a:p>
            <a:pPr lvl="1"/>
            <a:r>
              <a:rPr lang="en-GB" dirty="0" smtClean="0">
                <a:effectLst/>
              </a:rPr>
              <a:t>This </a:t>
            </a:r>
            <a:r>
              <a:rPr lang="en-GB" dirty="0">
                <a:effectLst/>
              </a:rPr>
              <a:t>socket also supports the handful of 5th-generation Core desktop chips that came to market</a:t>
            </a:r>
            <a:r>
              <a:rPr lang="en-GB" dirty="0" smtClean="0">
                <a:effectLst/>
              </a:rPr>
              <a:t>.</a:t>
            </a:r>
          </a:p>
          <a:p>
            <a:pPr lvl="1"/>
            <a:r>
              <a:rPr lang="en-GB" dirty="0">
                <a:effectLst/>
              </a:rPr>
              <a:t>Like other Intel sockets, it can be found on six different chipsets; </a:t>
            </a:r>
            <a:r>
              <a:rPr lang="en-GB" dirty="0">
                <a:effectLst/>
                <a:hlinkClick r:id="rId2"/>
              </a:rPr>
              <a:t>H81, B85, Q85, Q87, H87 and Z87</a:t>
            </a:r>
            <a:r>
              <a:rPr lang="en-GB" dirty="0">
                <a:effectLst/>
              </a:rPr>
              <a:t>. The first trio (H81, B85 and Q85) can be considered the entry-level line. </a:t>
            </a:r>
            <a:endParaRPr lang="fil-PH" dirty="0"/>
          </a:p>
        </p:txBody>
      </p:sp>
      <p:pic>
        <p:nvPicPr>
          <p:cNvPr id="2050" name="Picture 2" descr="lga11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16274" r="24910" b="4640"/>
          <a:stretch/>
        </p:blipFill>
        <p:spPr bwMode="auto">
          <a:xfrm>
            <a:off x="5658523" y="1677926"/>
            <a:ext cx="5045336" cy="45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85047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>
                <a:solidFill>
                  <a:schemeClr val="tx1"/>
                </a:solidFill>
                <a:latin typeface="Times New Roman" panose="02020603050405020304" pitchFamily="18" charset="0"/>
              </a:rPr>
              <a:t>CPU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946673"/>
            <a:ext cx="3688771" cy="4565049"/>
          </a:xfrm>
        </p:spPr>
        <p:txBody>
          <a:bodyPr>
            <a:normAutofit/>
          </a:bodyPr>
          <a:lstStyle/>
          <a:p>
            <a:r>
              <a:rPr lang="fil-PH" b="1" dirty="0">
                <a:effectLst/>
              </a:rPr>
              <a:t>LGA </a:t>
            </a:r>
            <a:r>
              <a:rPr lang="fil-PH" b="1" dirty="0" smtClean="0">
                <a:effectLst/>
              </a:rPr>
              <a:t>1151</a:t>
            </a:r>
            <a:endParaRPr lang="fil-PH" b="1" dirty="0">
              <a:effectLst/>
            </a:endParaRPr>
          </a:p>
          <a:p>
            <a:pPr lvl="1"/>
            <a:r>
              <a:rPr lang="en-GB" dirty="0">
                <a:effectLst/>
              </a:rPr>
              <a:t>The LGA 1151 socket was revised for the </a:t>
            </a:r>
            <a:r>
              <a:rPr lang="en-GB" dirty="0">
                <a:effectLst/>
                <a:hlinkClick r:id="rId2" tooltip="Coffee Lake"/>
              </a:rPr>
              <a:t>Coffee Lake</a:t>
            </a:r>
            <a:r>
              <a:rPr lang="en-GB" dirty="0">
                <a:effectLst/>
              </a:rPr>
              <a:t> generation CPUs and comes along with the Intel 300-series </a:t>
            </a:r>
            <a:r>
              <a:rPr lang="en-GB" dirty="0" smtClean="0">
                <a:effectLst/>
              </a:rPr>
              <a:t>chipsets</a:t>
            </a:r>
          </a:p>
          <a:p>
            <a:pPr lvl="1"/>
            <a:r>
              <a:rPr lang="en-GB" dirty="0" smtClean="0">
                <a:effectLst/>
              </a:rPr>
              <a:t>adding </a:t>
            </a:r>
            <a:r>
              <a:rPr lang="en-GB" dirty="0">
                <a:effectLst/>
              </a:rPr>
              <a:t>power and ground lines to support the requirements of 6-core and 8-core CPUs </a:t>
            </a:r>
            <a:endParaRPr lang="fil-PH" dirty="0"/>
          </a:p>
        </p:txBody>
      </p:sp>
      <p:pic>
        <p:nvPicPr>
          <p:cNvPr id="8194" name="Picture 2" descr="Socket 1151 closed 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17129" r="-1" b="4609"/>
          <a:stretch/>
        </p:blipFill>
        <p:spPr bwMode="auto">
          <a:xfrm rot="10800000">
            <a:off x="6094412" y="1711024"/>
            <a:ext cx="5401720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9218" name="Picture 2" descr="https://cdn.vox-cdn.com/thumbor/9BJGVexbYez1eyVCha7DKKvzL7M=/800x0/filters:no_upscale()/cdn.vox-cdn.com/uploads/chorus_asset/file/16302986/ice_lake_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57424"/>
            <a:ext cx="1018638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10242" name="Picture 2" descr="https://cdn.vox-cdn.com/thumbor/DlfQgB4MEr1dGBmmaKw0g1iXYSE=/800x0/filters:no_upscale()/cdn.vox-cdn.com/uploads/chorus_asset/file/16302988/ice_lake_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53783"/>
            <a:ext cx="9905998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8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11266" name="Picture 2" descr="https://cdn.vox-cdn.com/thumbor/Rn9eocPSWMnXA0OPo4F2WyOaGaY=/800x0/filters:no_upscale()/cdn.vox-cdn.com/uploads/chorus_asset/file/16302989/ice_lake_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62186"/>
            <a:ext cx="9905998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12290" name="Picture 2" descr="https://cdn.vox-cdn.com/thumbor/DXusP39JhlNynR961Nda5OsmQIU=/800x0/filters:no_upscale()/cdn.vox-cdn.com/uploads/chorus_asset/file/16302990/ice_lake_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164397"/>
            <a:ext cx="9905998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13316" name="Picture 4" descr="https://cdn.vox-cdn.com/thumbor/lBpmtzEwfwLyeOWOUJBwiUXZ5-Q=/800x0/filters:no_upscale()/cdn.vox-cdn.com/uploads/chorus_asset/file/16302992/ice_lake_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54260"/>
            <a:ext cx="9905998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220" y="-82450"/>
            <a:ext cx="9905998" cy="89647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>
                <a:latin typeface="Times New Roman" panose="02020603050405020304" pitchFamily="18" charset="0"/>
              </a:rPr>
              <a:t>INSIDE A COMPUTER</a:t>
            </a: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415005" y="4178423"/>
            <a:ext cx="2286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VIDEO / AUDIO /</a:t>
            </a:r>
          </a:p>
          <a:p>
            <a:pPr>
              <a:spcBef>
                <a:spcPct val="50000"/>
              </a:spcBef>
            </a:pPr>
            <a:r>
              <a:rPr lang="en-US" altLang="fil-PH" b="1" dirty="0" smtClean="0"/>
              <a:t>NETWORK CARD</a:t>
            </a:r>
            <a:endParaRPr lang="en-US" altLang="fil-PH" b="1" dirty="0"/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432099" y="3261364"/>
            <a:ext cx="2030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MOTHERBOARD</a:t>
            </a:r>
            <a:endParaRPr lang="en-US" altLang="fil-PH" b="1" dirty="0"/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415005" y="1989300"/>
            <a:ext cx="20646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POWER SUPPLY</a:t>
            </a:r>
            <a:endParaRPr lang="en-US" altLang="fil-PH" b="1" dirty="0"/>
          </a:p>
        </p:txBody>
      </p:sp>
      <p:pic>
        <p:nvPicPr>
          <p:cNvPr id="25" name="Picture 2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31" y="1160836"/>
            <a:ext cx="6969112" cy="542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Line 6"/>
          <p:cNvSpPr>
            <a:spLocks noChangeShapeType="1"/>
          </p:cNvSpPr>
          <p:nvPr/>
        </p:nvSpPr>
        <p:spPr bwMode="auto">
          <a:xfrm flipH="1">
            <a:off x="2479700" y="2194593"/>
            <a:ext cx="259976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 flipH="1">
            <a:off x="2479700" y="3426341"/>
            <a:ext cx="259976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 flipH="1">
            <a:off x="2462604" y="4530280"/>
            <a:ext cx="259976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 flipV="1">
            <a:off x="6820349" y="2979868"/>
            <a:ext cx="3342105" cy="107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7476565" y="3533889"/>
            <a:ext cx="2685889" cy="182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51" name="Line 6"/>
          <p:cNvSpPr>
            <a:spLocks noChangeShapeType="1"/>
          </p:cNvSpPr>
          <p:nvPr/>
        </p:nvSpPr>
        <p:spPr bwMode="auto">
          <a:xfrm>
            <a:off x="7476565" y="4030560"/>
            <a:ext cx="2685889" cy="182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10162454" y="2795202"/>
            <a:ext cx="2030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DVD</a:t>
            </a:r>
            <a:endParaRPr lang="en-US" altLang="fil-PH" b="1" dirty="0"/>
          </a:p>
        </p:txBody>
      </p:sp>
      <p:sp>
        <p:nvSpPr>
          <p:cNvPr id="53" name="Text Box 13"/>
          <p:cNvSpPr txBox="1">
            <a:spLocks noChangeArrowheads="1"/>
          </p:cNvSpPr>
          <p:nvPr/>
        </p:nvSpPr>
        <p:spPr bwMode="auto">
          <a:xfrm>
            <a:off x="10162454" y="3349200"/>
            <a:ext cx="2030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FDD</a:t>
            </a:r>
            <a:endParaRPr lang="en-US" altLang="fil-PH" b="1" dirty="0"/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10162454" y="3800366"/>
            <a:ext cx="2030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HDD</a:t>
            </a:r>
            <a:endParaRPr lang="en-US" altLang="fil-PH" b="1" dirty="0"/>
          </a:p>
        </p:txBody>
      </p:sp>
      <p:sp>
        <p:nvSpPr>
          <p:cNvPr id="56" name="Line 6"/>
          <p:cNvSpPr>
            <a:spLocks noChangeShapeType="1"/>
          </p:cNvSpPr>
          <p:nvPr/>
        </p:nvSpPr>
        <p:spPr bwMode="auto">
          <a:xfrm>
            <a:off x="6230471" y="4152845"/>
            <a:ext cx="3849444" cy="118294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10034706" y="5156472"/>
            <a:ext cx="2286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WIRES and</a:t>
            </a:r>
          </a:p>
          <a:p>
            <a:pPr>
              <a:spcBef>
                <a:spcPct val="50000"/>
              </a:spcBef>
            </a:pPr>
            <a:r>
              <a:rPr lang="en-US" altLang="fil-PH" b="1" dirty="0" smtClean="0"/>
              <a:t>CABLES</a:t>
            </a:r>
            <a:endParaRPr lang="en-US" altLang="fil-PH" b="1" dirty="0"/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375231" y="5449553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COMPUTER CASE</a:t>
            </a:r>
            <a:endParaRPr lang="en-US" altLang="fil-PH" b="1" dirty="0"/>
          </a:p>
        </p:txBody>
      </p:sp>
      <p:sp>
        <p:nvSpPr>
          <p:cNvPr id="59" name="Line 6"/>
          <p:cNvSpPr>
            <a:spLocks noChangeShapeType="1"/>
          </p:cNvSpPr>
          <p:nvPr/>
        </p:nvSpPr>
        <p:spPr bwMode="auto">
          <a:xfrm flipH="1">
            <a:off x="2479700" y="5637323"/>
            <a:ext cx="259976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3361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48" grpId="0"/>
      <p:bldP spid="28" grpId="0" animBg="1"/>
      <p:bldP spid="26" grpId="0" animBg="1"/>
      <p:bldP spid="42" grpId="0" animBg="1"/>
      <p:bldP spid="49" grpId="0" animBg="1"/>
      <p:bldP spid="50" grpId="0" animBg="1"/>
      <p:bldP spid="51" grpId="0" animBg="1"/>
      <p:bldP spid="52" grpId="0"/>
      <p:bldP spid="53" grpId="0"/>
      <p:bldP spid="55" grpId="0"/>
      <p:bldP spid="56" grpId="0" animBg="1"/>
      <p:bldP spid="57" grpId="0"/>
      <p:bldP spid="58" grpId="0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Intel’s 10th Gen, 10nm Ice Lake CPUs</a:t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13316" name="Picture 4" descr="https://cdn.vox-cdn.com/thumbor/lBpmtzEwfwLyeOWOUJBwiUXZ5-Q=/800x0/filters:no_upscale()/cdn.vox-cdn.com/uploads/chorus_asset/file/16302992/ice_lake_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54260"/>
            <a:ext cx="9905998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5" y="1589049"/>
            <a:ext cx="5560601" cy="4607356"/>
          </a:xfrm>
        </p:spPr>
        <p:txBody>
          <a:bodyPr>
            <a:normAutofit/>
          </a:bodyPr>
          <a:lstStyle/>
          <a:p>
            <a:r>
              <a:rPr lang="en-GB" dirty="0"/>
              <a:t>RAM Memory: Random access memory (RAM) is a series of small cards or modules plugged into slots on the motherboard.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CPU can request any data in RAM. It is then located, opened, and delivered to the CPU for processing in a few billionths of a second. Since all the contents of RAM are erased when you turn off the computer, RAM is the temporary or volatile storage location for the computer.</a:t>
            </a:r>
            <a:endParaRPr lang="fil-PH" dirty="0"/>
          </a:p>
        </p:txBody>
      </p:sp>
      <p:pic>
        <p:nvPicPr>
          <p:cNvPr id="39938" name="Picture 2" descr="Figure 4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77" y="2288690"/>
            <a:ext cx="40055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1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43010" name="Picture 2" descr="Fig01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6221" y="0"/>
            <a:ext cx="135582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9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745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45" y="1272176"/>
            <a:ext cx="1060593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745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5" y="1589049"/>
            <a:ext cx="5754239" cy="46073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il-PH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45" y="1391826"/>
            <a:ext cx="10907152" cy="49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4" y="1858241"/>
            <a:ext cx="5754239" cy="2143855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>
                <a:effectLst/>
              </a:rPr>
              <a:t>ECC vs non-ECC Memory</a:t>
            </a:r>
          </a:p>
          <a:p>
            <a:r>
              <a:rPr lang="en-GB" dirty="0">
                <a:effectLst/>
              </a:rPr>
              <a:t>For critical applications, network servers have long used a special type of memory called </a:t>
            </a:r>
            <a:r>
              <a:rPr lang="en-GB" b="1" dirty="0">
                <a:effectLst/>
              </a:rPr>
              <a:t>error-correcting code (ECC)</a:t>
            </a:r>
            <a:r>
              <a:rPr lang="en-GB" dirty="0">
                <a:effectLst/>
              </a:rPr>
              <a:t>. </a:t>
            </a: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>This </a:t>
            </a:r>
            <a:r>
              <a:rPr lang="en-GB" dirty="0">
                <a:effectLst/>
              </a:rPr>
              <a:t>memory enables the system to correct single-bit errors and notify you of larger errors</a:t>
            </a:r>
            <a:r>
              <a:rPr lang="en-GB" dirty="0" smtClean="0">
                <a:effectLst/>
              </a:rPr>
              <a:t>.</a:t>
            </a:r>
          </a:p>
          <a:p>
            <a:endParaRPr lang="en-GB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744" y="4126258"/>
            <a:ext cx="5754239" cy="214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il-PH" b="1" dirty="0">
                <a:effectLst/>
              </a:rPr>
              <a:t>SO-DIMM vs DIMM</a:t>
            </a:r>
          </a:p>
          <a:p>
            <a:r>
              <a:rPr lang="fil-PH" dirty="0">
                <a:effectLst/>
              </a:rPr>
              <a:t>Most desktop computers use full-sized memory modules known </a:t>
            </a:r>
            <a:r>
              <a:rPr lang="fil-PH" b="1" dirty="0">
                <a:effectLst/>
              </a:rPr>
              <a:t>asDIMMs</a:t>
            </a:r>
            <a:r>
              <a:rPr lang="fil-PH" dirty="0">
                <a:effectLst/>
              </a:rPr>
              <a:t>. However, laptop computers and some small-footprint mini-ITX motherboards and systems use reduced-size memory modules known as small outline DIMMs (SO-DIMMs or </a:t>
            </a:r>
            <a:r>
              <a:rPr lang="fil-PH" b="1" dirty="0">
                <a:effectLst/>
              </a:rPr>
              <a:t>SODIMMS</a:t>
            </a:r>
            <a:r>
              <a:rPr lang="fil-PH" dirty="0">
                <a:effectLst/>
              </a:rPr>
              <a:t>).</a:t>
            </a:r>
          </a:p>
          <a:p>
            <a:endParaRPr lang="en-GB" dirty="0">
              <a:effectLst/>
            </a:endParaRPr>
          </a:p>
        </p:txBody>
      </p:sp>
      <p:pic>
        <p:nvPicPr>
          <p:cNvPr id="44034" name="Picture 2" descr="Figure 4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51" y="1743504"/>
            <a:ext cx="4576251" cy="422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5" y="1589049"/>
            <a:ext cx="5754239" cy="460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l-PH" i="1" dirty="0">
                <a:effectLst/>
              </a:rPr>
              <a:t>From top to bottom, desktop memory </a:t>
            </a:r>
            <a:r>
              <a:rPr lang="fil-PH" i="1" dirty="0" smtClean="0">
                <a:effectLst/>
              </a:rPr>
              <a:t>modules: DDR</a:t>
            </a:r>
            <a:r>
              <a:rPr lang="fil-PH" i="1" dirty="0">
                <a:effectLst/>
              </a:rPr>
              <a:t>, DDR2, DDR3, and DDR4 </a:t>
            </a:r>
            <a:r>
              <a:rPr lang="fil-PH" i="1" dirty="0" smtClean="0">
                <a:effectLst/>
              </a:rPr>
              <a:t>DIMM.</a:t>
            </a:r>
            <a:endParaRPr lang="fil-PH" dirty="0">
              <a:effectLst/>
            </a:endParaRPr>
          </a:p>
          <a:p>
            <a:pPr marL="0" indent="0">
              <a:buNone/>
            </a:pPr>
            <a:r>
              <a:rPr lang="fil-PH" dirty="0" smtClean="0">
                <a:effectLst/>
              </a:rPr>
              <a:t>1. 256MB </a:t>
            </a:r>
            <a:r>
              <a:rPr lang="fil-PH" dirty="0">
                <a:effectLst/>
              </a:rPr>
              <a:t>DDR module, PC3200 (DDR400)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2. CL3 </a:t>
            </a:r>
            <a:r>
              <a:rPr lang="fil-PH" dirty="0">
                <a:effectLst/>
              </a:rPr>
              <a:t>latency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3. 2GB </a:t>
            </a:r>
            <a:r>
              <a:rPr lang="fil-PH" dirty="0">
                <a:effectLst/>
              </a:rPr>
              <a:t>DDR2 module (from matched set), </a:t>
            </a:r>
            <a:endParaRPr lang="fil-PH" dirty="0" smtClean="0">
              <a:effectLst/>
            </a:endParaRPr>
          </a:p>
          <a:p>
            <a:pPr marL="0" indent="0">
              <a:buNone/>
            </a:pPr>
            <a:r>
              <a:rPr lang="fil-PH" dirty="0" smtClean="0">
                <a:effectLst/>
              </a:rPr>
              <a:t>    DDR2-667 </a:t>
            </a:r>
            <a:r>
              <a:rPr lang="fil-PH" dirty="0">
                <a:effectLst/>
              </a:rPr>
              <a:t>(PC2-5300)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4. CL5 </a:t>
            </a:r>
            <a:r>
              <a:rPr lang="fil-PH" dirty="0">
                <a:effectLst/>
              </a:rPr>
              <a:t>latency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5. 2GB </a:t>
            </a:r>
            <a:r>
              <a:rPr lang="fil-PH" dirty="0">
                <a:effectLst/>
              </a:rPr>
              <a:t>DDR3 module, PC3-10600 (DDR3-1333)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6. CL9 </a:t>
            </a:r>
            <a:r>
              <a:rPr lang="fil-PH" dirty="0">
                <a:effectLst/>
              </a:rPr>
              <a:t>latency</a:t>
            </a:r>
          </a:p>
          <a:p>
            <a:pPr marL="0" indent="0">
              <a:buNone/>
            </a:pPr>
            <a:r>
              <a:rPr lang="fil-PH" dirty="0" smtClean="0">
                <a:effectLst/>
              </a:rPr>
              <a:t>7. 8GB </a:t>
            </a:r>
            <a:r>
              <a:rPr lang="fil-PH" dirty="0">
                <a:effectLst/>
              </a:rPr>
              <a:t>DDR4 module, DDR4-2133 (PC4-17000)</a:t>
            </a:r>
          </a:p>
        </p:txBody>
      </p:sp>
      <p:pic>
        <p:nvPicPr>
          <p:cNvPr id="39938" name="Picture 2" descr="Figure 4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77" y="1025169"/>
            <a:ext cx="4640928" cy="542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4" y="1858241"/>
            <a:ext cx="5754239" cy="4105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b="1" dirty="0">
                <a:effectLst/>
              </a:rPr>
              <a:t>To use dual-channel operation on this motherboard, add an identical module to the </a:t>
            </a:r>
            <a:r>
              <a:rPr lang="en-GB" sz="2600" b="1" dirty="0" err="1">
                <a:effectLst/>
              </a:rPr>
              <a:t>light-colored</a:t>
            </a:r>
            <a:r>
              <a:rPr lang="en-GB" sz="2600" b="1" dirty="0">
                <a:effectLst/>
              </a:rPr>
              <a:t> memory socket.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1.  	Installed </a:t>
            </a:r>
            <a:r>
              <a:rPr lang="en-GB" dirty="0">
                <a:effectLst/>
              </a:rPr>
              <a:t>DIMM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2.	Install </a:t>
            </a:r>
            <a:r>
              <a:rPr lang="en-GB" dirty="0">
                <a:effectLst/>
              </a:rPr>
              <a:t>identical module here for dual-channel </a:t>
            </a:r>
            <a:r>
              <a:rPr lang="en-GB" dirty="0" smtClean="0">
                <a:effectLst/>
              </a:rPr>
              <a:t> 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	</a:t>
            </a:r>
            <a:r>
              <a:rPr lang="en-GB" dirty="0" smtClean="0">
                <a:effectLst/>
              </a:rPr>
              <a:t>operation</a:t>
            </a:r>
            <a:endParaRPr lang="en-GB" dirty="0">
              <a:effectLst/>
            </a:endParaRPr>
          </a:p>
          <a:p>
            <a:pPr marL="457200" indent="-457200">
              <a:buAutoNum type="arabicPeriod" startAt="3"/>
            </a:pPr>
            <a:r>
              <a:rPr lang="en-GB" dirty="0" smtClean="0">
                <a:effectLst/>
              </a:rPr>
              <a:t>Use </a:t>
            </a:r>
            <a:r>
              <a:rPr lang="en-GB" dirty="0">
                <a:effectLst/>
              </a:rPr>
              <a:t>a matched pair (same speed and </a:t>
            </a:r>
            <a:r>
              <a:rPr lang="fil-PH" dirty="0">
                <a:effectLst/>
              </a:rPr>
              <a:t>CAS latency (CL)</a:t>
            </a:r>
            <a:r>
              <a:rPr lang="en-GB" dirty="0" smtClean="0">
                <a:effectLst/>
              </a:rPr>
              <a:t> as the </a:t>
            </a:r>
            <a:r>
              <a:rPr lang="en-GB" dirty="0">
                <a:effectLst/>
              </a:rPr>
              <a:t>first </a:t>
            </a:r>
            <a:r>
              <a:rPr lang="en-GB" dirty="0" smtClean="0">
                <a:effectLst/>
              </a:rPr>
              <a:t>pair</a:t>
            </a:r>
            <a:r>
              <a:rPr lang="en-GB" dirty="0">
                <a:effectLst/>
              </a:rPr>
              <a:t>) in these sockets for best performance.</a:t>
            </a:r>
          </a:p>
          <a:p>
            <a:pPr marL="457200" indent="-457200">
              <a:buAutoNum type="arabicPeriod" startAt="4"/>
            </a:pPr>
            <a:r>
              <a:rPr lang="en-GB" dirty="0" smtClean="0">
                <a:effectLst/>
              </a:rPr>
              <a:t>This </a:t>
            </a:r>
            <a:r>
              <a:rPr lang="en-GB" dirty="0">
                <a:effectLst/>
              </a:rPr>
              <a:t>pair need not be the same size as the </a:t>
            </a:r>
            <a:r>
              <a:rPr lang="en-GB" dirty="0" smtClean="0">
                <a:effectLst/>
              </a:rPr>
              <a:t>first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	</a:t>
            </a:r>
            <a:r>
              <a:rPr lang="en-GB" dirty="0" smtClean="0">
                <a:effectLst/>
              </a:rPr>
              <a:t>pair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744" y="4126258"/>
            <a:ext cx="5754239" cy="214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effectLst/>
            </a:endParaRPr>
          </a:p>
        </p:txBody>
      </p:sp>
      <p:pic>
        <p:nvPicPr>
          <p:cNvPr id="46082" name="Picture 2" descr="Figure 4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51" y="1858240"/>
            <a:ext cx="4475182" cy="41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 installation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42349" y="1822383"/>
            <a:ext cx="5754239" cy="44039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>
                <a:effectLst/>
              </a:rPr>
              <a:t>A DDR3 DIMM partly inserted (top) and fully inserted (bottom). The memory module must be pressed firmly into place before the locking tab (left) will engage.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1.	DDR3 </a:t>
            </a:r>
            <a:r>
              <a:rPr lang="en-GB" dirty="0">
                <a:effectLst/>
              </a:rPr>
              <a:t>module lined up for installation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2.	any </a:t>
            </a:r>
            <a:r>
              <a:rPr lang="en-GB" dirty="0">
                <a:effectLst/>
              </a:rPr>
              <a:t>recent motherboards use fixed guides on one </a:t>
            </a:r>
            <a:r>
              <a:rPr lang="en-GB" dirty="0" smtClean="0">
                <a:effectLst/>
              </a:rPr>
              <a:t>	side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3.	motherboards </a:t>
            </a:r>
            <a:r>
              <a:rPr lang="en-GB" dirty="0">
                <a:effectLst/>
              </a:rPr>
              <a:t>have at least one locking tab per </a:t>
            </a:r>
            <a:r>
              <a:rPr lang="en-GB" dirty="0" smtClean="0">
                <a:effectLst/>
              </a:rPr>
              <a:t>	module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4.	connectors </a:t>
            </a:r>
            <a:r>
              <a:rPr lang="en-GB" dirty="0">
                <a:effectLst/>
              </a:rPr>
              <a:t>visible when module is not fully </a:t>
            </a:r>
            <a:r>
              <a:rPr lang="en-GB" dirty="0" smtClean="0">
                <a:effectLst/>
              </a:rPr>
              <a:t>	inserted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5.	Push </a:t>
            </a:r>
            <a:r>
              <a:rPr lang="en-GB" dirty="0">
                <a:effectLst/>
              </a:rPr>
              <a:t>module firmly into place.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6.	Locking </a:t>
            </a:r>
            <a:r>
              <a:rPr lang="en-GB" dirty="0">
                <a:effectLst/>
              </a:rPr>
              <a:t>tab holds module in place when fully </a:t>
            </a:r>
            <a:r>
              <a:rPr lang="en-GB" dirty="0" smtClean="0">
                <a:effectLst/>
              </a:rPr>
              <a:t>	installed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7.	connectors </a:t>
            </a:r>
            <a:r>
              <a:rPr lang="en-GB" dirty="0">
                <a:effectLst/>
              </a:rPr>
              <a:t>are no longer visible when module is </a:t>
            </a:r>
            <a:r>
              <a:rPr lang="en-GB" dirty="0" smtClean="0">
                <a:effectLst/>
              </a:rPr>
              <a:t>	fully inserted</a:t>
            </a:r>
            <a:r>
              <a:rPr lang="en-GB" dirty="0">
                <a:effectLst/>
              </a:rPr>
              <a:t>.</a:t>
            </a: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744" y="4126258"/>
            <a:ext cx="5754239" cy="214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effectLst/>
            </a:endParaRPr>
          </a:p>
        </p:txBody>
      </p:sp>
      <p:pic>
        <p:nvPicPr>
          <p:cNvPr id="47106" name="Picture 2" descr="Figure 4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2" y="1822383"/>
            <a:ext cx="4450823" cy="414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42349" y="1822383"/>
            <a:ext cx="5754239" cy="4403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>
                <a:effectLst/>
              </a:rPr>
              <a:t>DIMM sockets in a typical system are often surrounded and covered up by power and data cables or aftermarket CPU fans and heat sinks, making it difficult to properly install additional memory.</a:t>
            </a:r>
            <a:endParaRPr lang="en-GB" b="1" dirty="0">
              <a:effectLst/>
            </a:endParaRPr>
          </a:p>
          <a:p>
            <a:pPr marL="0" indent="0">
              <a:buNone/>
            </a:pPr>
            <a:r>
              <a:rPr lang="en-GB" dirty="0" smtClean="0">
                <a:effectLst/>
              </a:rPr>
              <a:t>1.	Memory </a:t>
            </a:r>
            <a:r>
              <a:rPr lang="en-GB" dirty="0">
                <a:effectLst/>
              </a:rPr>
              <a:t>sockets (some blocked by fan and </a:t>
            </a:r>
            <a:r>
              <a:rPr lang="en-GB" dirty="0" smtClean="0">
                <a:effectLst/>
              </a:rPr>
              <a:t>	heat </a:t>
            </a:r>
            <a:r>
              <a:rPr lang="en-GB" dirty="0">
                <a:effectLst/>
              </a:rPr>
              <a:t>sink)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2.	aftermarket </a:t>
            </a:r>
            <a:r>
              <a:rPr lang="en-GB" dirty="0">
                <a:effectLst/>
              </a:rPr>
              <a:t>fan and heat sink for CPU</a:t>
            </a:r>
          </a:p>
          <a:p>
            <a:pPr marL="0" indent="0">
              <a:buNone/>
            </a:pPr>
            <a:r>
              <a:rPr lang="en-GB" dirty="0" smtClean="0">
                <a:effectLst/>
              </a:rPr>
              <a:t>3.	power </a:t>
            </a:r>
            <a:r>
              <a:rPr lang="en-GB" dirty="0">
                <a:effectLst/>
              </a:rPr>
              <a:t>and data cables</a:t>
            </a: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744" y="4126258"/>
            <a:ext cx="5754239" cy="214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effectLst/>
            </a:endParaRPr>
          </a:p>
        </p:txBody>
      </p:sp>
      <p:pic>
        <p:nvPicPr>
          <p:cNvPr id="48130" name="Picture 2" descr="Figure 4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98" y="1849782"/>
            <a:ext cx="4403183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220" y="-82450"/>
            <a:ext cx="9905998" cy="89647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>
                <a:solidFill>
                  <a:schemeClr val="tx1"/>
                </a:solidFill>
                <a:latin typeface="Times New Roman" panose="02020603050405020304" pitchFamily="18" charset="0"/>
              </a:rPr>
              <a:t>MOTHERBOARD PARTS</a:t>
            </a:r>
          </a:p>
        </p:txBody>
      </p:sp>
      <p:pic>
        <p:nvPicPr>
          <p:cNvPr id="27" name="Picture 5" descr="PN2_SLI2+_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19" y="779042"/>
            <a:ext cx="4884738" cy="59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ne 6"/>
          <p:cNvSpPr>
            <a:spLocks noChangeShapeType="1"/>
          </p:cNvSpPr>
          <p:nvPr/>
        </p:nvSpPr>
        <p:spPr bwMode="auto">
          <a:xfrm flipH="1" flipV="1">
            <a:off x="2995560" y="1323191"/>
            <a:ext cx="2613659" cy="82745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646819" y="863206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CPU SOCKET</a:t>
            </a: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 flipH="1" flipV="1">
            <a:off x="3009453" y="3226968"/>
            <a:ext cx="2675966" cy="122401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582574" y="2941019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PCI EXPRESS SLOT</a:t>
            </a: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7590419" y="2836441"/>
            <a:ext cx="1962372" cy="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9892431" y="2585618"/>
            <a:ext cx="144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MEMORY </a:t>
            </a:r>
            <a:r>
              <a:rPr lang="en-US" altLang="fil-PH" b="1" dirty="0" smtClean="0"/>
              <a:t>SLOT</a:t>
            </a:r>
            <a:endParaRPr lang="en-US" altLang="fil-PH" b="1" dirty="0"/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 flipH="1" flipV="1">
            <a:off x="3009453" y="2328402"/>
            <a:ext cx="2675966" cy="127004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665869" y="1829967"/>
            <a:ext cx="144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NORTH BRIDGE</a:t>
            </a: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7209419" y="4893842"/>
            <a:ext cx="234337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9872836" y="4639142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SOUTH BRIDGE</a:t>
            </a: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 flipH="1" flipV="1">
            <a:off x="3009453" y="4742062"/>
            <a:ext cx="3666566" cy="167577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1342019" y="4377683"/>
            <a:ext cx="2286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BIOS CHIP</a:t>
            </a:r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8047619" y="4131842"/>
            <a:ext cx="150517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9872836" y="3903243"/>
            <a:ext cx="16593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SATA PORTS</a:t>
            </a:r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 flipH="1" flipV="1">
            <a:off x="2995559" y="3985698"/>
            <a:ext cx="2315805" cy="15584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1524445" y="3719886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PCI SLOT</a:t>
            </a: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>
            <a:off x="8200019" y="3598442"/>
            <a:ext cx="135277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9872836" y="3381749"/>
            <a:ext cx="121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/>
              <a:t>IDE</a:t>
            </a:r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 flipV="1">
            <a:off x="8272636" y="2150642"/>
            <a:ext cx="1280155" cy="897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9866566" y="1543572"/>
            <a:ext cx="206469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ATX POWER</a:t>
            </a:r>
          </a:p>
          <a:p>
            <a:pPr>
              <a:spcBef>
                <a:spcPct val="50000"/>
              </a:spcBef>
            </a:pPr>
            <a:r>
              <a:rPr lang="en-US" altLang="fil-PH" b="1" dirty="0" smtClean="0"/>
              <a:t>CONNECTOR</a:t>
            </a:r>
            <a:endParaRPr lang="en-US" altLang="fil-PH" b="1" dirty="0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V="1">
            <a:off x="7133219" y="5544110"/>
            <a:ext cx="2419572" cy="46058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9866566" y="5360754"/>
            <a:ext cx="2286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CMOS BATTERY</a:t>
            </a:r>
            <a:endParaRPr lang="en-US" altLang="fil-PH" b="1" dirty="0"/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9866566" y="6185485"/>
            <a:ext cx="22160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SYSTEM PANEL CONNECTORS</a:t>
            </a:r>
            <a:endParaRPr lang="en-US" altLang="fil-PH" b="1" dirty="0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>
            <a:off x="7895219" y="6529890"/>
            <a:ext cx="1657572" cy="215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954791" y="5124044"/>
            <a:ext cx="22160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b="1" dirty="0" smtClean="0"/>
              <a:t>BACK PANEL CONNECTORS</a:t>
            </a:r>
            <a:endParaRPr lang="en-US" altLang="fil-PH" b="1" dirty="0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 flipH="1">
            <a:off x="3009453" y="3776202"/>
            <a:ext cx="999566" cy="168868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89554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24" grpId="0" animBg="1"/>
      <p:bldP spid="25" grpId="0"/>
      <p:bldP spid="26" grpId="0"/>
      <p:bldP spid="42" grpId="0" animBg="1"/>
      <p:bldP spid="49" grpId="0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 – PAGE FILE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745" y="1025169"/>
            <a:ext cx="5467470" cy="4938657"/>
          </a:xfrm>
        </p:spPr>
        <p:txBody>
          <a:bodyPr>
            <a:normAutofit/>
          </a:bodyPr>
          <a:lstStyle/>
          <a:p>
            <a:r>
              <a:rPr lang="en-GB" dirty="0"/>
              <a:t>the system commit charge is more than 90 percent of </a:t>
            </a:r>
            <a:r>
              <a:rPr lang="en-GB" dirty="0" smtClean="0"/>
              <a:t>the system </a:t>
            </a:r>
            <a:r>
              <a:rPr lang="en-GB" dirty="0"/>
              <a:t>commit limit, the page file is increased to back it. </a:t>
            </a:r>
            <a:endParaRPr lang="en-GB" dirty="0" smtClean="0"/>
          </a:p>
          <a:p>
            <a:r>
              <a:rPr lang="en-GB" dirty="0" smtClean="0"/>
              <a:t>This </a:t>
            </a:r>
            <a:r>
              <a:rPr lang="en-GB" dirty="0"/>
              <a:t>continues </a:t>
            </a:r>
            <a:r>
              <a:rPr lang="en-GB" dirty="0" smtClean="0"/>
              <a:t>to occur </a:t>
            </a:r>
            <a:r>
              <a:rPr lang="en-GB" dirty="0"/>
              <a:t>until the page file reaches three times the size of physical memory or </a:t>
            </a:r>
            <a:r>
              <a:rPr lang="en-GB" dirty="0" smtClean="0"/>
              <a:t>4 GB</a:t>
            </a:r>
            <a:r>
              <a:rPr lang="en-GB" dirty="0"/>
              <a:t>, whichever is larger. </a:t>
            </a:r>
            <a:endParaRPr lang="en-GB" dirty="0" smtClean="0"/>
          </a:p>
          <a:p>
            <a:r>
              <a:rPr lang="en-GB" dirty="0" smtClean="0"/>
              <a:t>This </a:t>
            </a:r>
            <a:r>
              <a:rPr lang="en-GB" dirty="0"/>
              <a:t>all assumes that the logical disk that is </a:t>
            </a:r>
            <a:r>
              <a:rPr lang="en-GB" dirty="0" smtClean="0"/>
              <a:t>hosting the </a:t>
            </a:r>
            <a:r>
              <a:rPr lang="en-GB" dirty="0"/>
              <a:t>page file is large enough to accommodate the growth.</a:t>
            </a:r>
            <a:endParaRPr lang="fil-PH" dirty="0"/>
          </a:p>
        </p:txBody>
      </p:sp>
      <p:pic>
        <p:nvPicPr>
          <p:cNvPr id="31748" name="Picture 4" descr="https://thewindowsclub-thewindowsclubco.netdna-ssl.com/wp-content/uploads/2012/06/Increase-Page-File-size-on-Windows-1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15" y="1355464"/>
            <a:ext cx="5715000" cy="5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6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MEMORY – PAGE FILE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43" y="1343025"/>
            <a:ext cx="10017367" cy="3508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42" y="4851697"/>
            <a:ext cx="10017368" cy="17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4746" y="1877767"/>
            <a:ext cx="5282798" cy="1616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sk-SK" altLang="fil-PH" dirty="0" smtClean="0"/>
              <a:t>graphics </a:t>
            </a:r>
            <a:r>
              <a:rPr lang="sk-SK" altLang="fil-PH" dirty="0"/>
              <a:t>card </a:t>
            </a:r>
            <a:r>
              <a:rPr lang="en-US" altLang="fil-PH" dirty="0"/>
              <a:t>(</a:t>
            </a:r>
            <a:r>
              <a:rPr lang="sk-SK" altLang="fil-PH" dirty="0"/>
              <a:t>also called a video card</a:t>
            </a:r>
            <a:r>
              <a:rPr lang="en-US" altLang="fil-PH" dirty="0"/>
              <a:t> or GPU)</a:t>
            </a:r>
            <a:r>
              <a:rPr lang="sk-SK" altLang="fil-PH" dirty="0"/>
              <a:t> is a device which generates and outputs images on the display of the computer</a:t>
            </a:r>
            <a:r>
              <a:rPr lang="sk-SK" altLang="fil-PH" dirty="0" smtClean="0"/>
              <a:t>.</a:t>
            </a:r>
            <a:endParaRPr lang="en-US" altLang="fil-PH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53250" name="Picture 2" descr="Resulta ng larawan para sa video card hd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557169"/>
            <a:ext cx="5798306" cy="41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11614" y="3411054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fil-PH" dirty="0" smtClean="0"/>
              <a:t>Gpu’s are non-essential to a functioning computer but very useful for gamers, studio development, and different types of editing, animation and cad development.</a:t>
            </a:r>
            <a:endParaRPr lang="en-US" altLang="fil-PH" dirty="0"/>
          </a:p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</p:spTree>
    <p:extLst>
      <p:ext uri="{BB962C8B-B14F-4D97-AF65-F5344CB8AC3E}">
        <p14:creationId xmlns:p14="http://schemas.microsoft.com/office/powerpoint/2010/main" val="24710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04745" y="1519010"/>
            <a:ext cx="5282798" cy="11021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Different types of GPUs</a:t>
            </a:r>
            <a:endParaRPr lang="en-US" altLang="fil-PH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2288690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Integrated Graphics</a:t>
            </a:r>
          </a:p>
          <a:p>
            <a:pPr>
              <a:defRPr/>
            </a:pPr>
            <a:r>
              <a:rPr lang="en-US" dirty="0" smtClean="0"/>
              <a:t>Dedicated </a:t>
            </a:r>
            <a:r>
              <a:rPr lang="en-US" dirty="0"/>
              <a:t>Graphics Card</a:t>
            </a:r>
          </a:p>
          <a:p>
            <a:pPr>
              <a:defRPr/>
            </a:pPr>
            <a:r>
              <a:rPr lang="en-US" dirty="0" smtClean="0"/>
              <a:t>Hybrid </a:t>
            </a:r>
            <a:r>
              <a:rPr lang="en-US" dirty="0"/>
              <a:t>Graphics</a:t>
            </a:r>
          </a:p>
        </p:txBody>
      </p:sp>
      <p:pic>
        <p:nvPicPr>
          <p:cNvPr id="55304" name="Picture 8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86" y="405563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https://in-media.apjonlinecdn.com/catalog/product/cache/b3b166914d87ce343d4dc5ec5117b502/1/M/1ME42AA-1_T15392360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50315">
            <a:off x="7182628" y="86172"/>
            <a:ext cx="4654922" cy="34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https://mb.cision.com/Public/6758/2807481/a20b877736707e3d_400x400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6971">
            <a:off x="5538900" y="251366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866866" y="3723212"/>
            <a:ext cx="5282798" cy="1102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fil-PH" b="1" dirty="0" smtClean="0"/>
              <a:t>Connection to the motherboard</a:t>
            </a:r>
            <a:endParaRPr lang="en-US" altLang="fil-PH" b="1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87850" y="4693956"/>
            <a:ext cx="551658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Peripheral Component interconnect (PCI)</a:t>
            </a:r>
            <a:endParaRPr lang="en-US" dirty="0"/>
          </a:p>
          <a:p>
            <a:pPr>
              <a:defRPr/>
            </a:pPr>
            <a:r>
              <a:rPr lang="en-US" dirty="0"/>
              <a:t>ADVANCED GRAPHICS PORT (AGP)</a:t>
            </a:r>
          </a:p>
          <a:p>
            <a:pPr>
              <a:defRPr/>
            </a:pPr>
            <a:r>
              <a:rPr lang="en-US" dirty="0"/>
              <a:t>PCI EXPRESS (</a:t>
            </a:r>
            <a:r>
              <a:rPr lang="en-US" dirty="0" err="1"/>
              <a:t>PCIe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92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565676"/>
            <a:ext cx="10652846" cy="224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Integrated Graphics Card</a:t>
            </a:r>
          </a:p>
          <a:p>
            <a:pPr lvl="1">
              <a:defRPr/>
            </a:pPr>
            <a:r>
              <a:rPr lang="en-GB" dirty="0">
                <a:effectLst/>
              </a:rPr>
              <a:t>Integrated or on-board graphics are built in to the motherboard or CPU. </a:t>
            </a:r>
            <a:endParaRPr lang="en-GB" dirty="0" smtClean="0">
              <a:effectLst/>
            </a:endParaRPr>
          </a:p>
          <a:p>
            <a:pPr lvl="2">
              <a:defRPr/>
            </a:pPr>
            <a:r>
              <a:rPr lang="en-GB" dirty="0" smtClean="0">
                <a:effectLst/>
              </a:rPr>
              <a:t>refers </a:t>
            </a:r>
            <a:r>
              <a:rPr lang="en-GB" dirty="0">
                <a:effectLst/>
              </a:rPr>
              <a:t>to the scenario in which you find both a CPU and a GPU included on the same chip</a:t>
            </a:r>
            <a:r>
              <a:rPr lang="en-GB" dirty="0" smtClean="0">
                <a:effectLst/>
              </a:rPr>
              <a:t>.</a:t>
            </a:r>
          </a:p>
          <a:p>
            <a:pPr lvl="1">
              <a:defRPr/>
            </a:pPr>
            <a:r>
              <a:rPr lang="en-GB" dirty="0">
                <a:effectLst/>
              </a:rPr>
              <a:t>Integrated graphics use a portion of a computer's system RAM instead of their own dedicated </a:t>
            </a:r>
            <a:r>
              <a:rPr lang="en-GB" dirty="0" smtClean="0">
                <a:effectLst/>
              </a:rPr>
              <a:t>memory</a:t>
            </a:r>
          </a:p>
          <a:p>
            <a:pPr lvl="1">
              <a:defRPr/>
            </a:pPr>
            <a:r>
              <a:rPr lang="en-GB" dirty="0">
                <a:effectLst/>
              </a:rPr>
              <a:t>Integrated graphics are less powerful than discrete graphics, but conserve energy.</a:t>
            </a:r>
            <a:endParaRPr lang="en-GB" dirty="0" smtClean="0">
              <a:effectLst/>
            </a:endParaRPr>
          </a:p>
          <a:p>
            <a:pPr lvl="1">
              <a:defRPr/>
            </a:pPr>
            <a:r>
              <a:rPr lang="en-GB" dirty="0" smtClean="0">
                <a:effectLst/>
              </a:rPr>
              <a:t>Intel </a:t>
            </a:r>
            <a:r>
              <a:rPr lang="en-GB" dirty="0">
                <a:effectLst/>
              </a:rPr>
              <a:t>HD Graphics Supported with </a:t>
            </a:r>
            <a:r>
              <a:rPr lang="en-GB" dirty="0" smtClean="0">
                <a:effectLst/>
              </a:rPr>
              <a:t>Intel Core i3 Processors and above.</a:t>
            </a:r>
            <a:endParaRPr lang="en-GB" dirty="0">
              <a:effectLst/>
            </a:endParaRPr>
          </a:p>
          <a:p>
            <a:pPr marL="457200" lvl="1" indent="0">
              <a:buNone/>
              <a:defRPr/>
            </a:pPr>
            <a:r>
              <a:rPr lang="en-GB" dirty="0">
                <a:effectLst/>
              </a:rPr>
              <a:t> </a:t>
            </a:r>
            <a:endParaRPr lang="en-US" dirty="0" smtClean="0"/>
          </a:p>
        </p:txBody>
      </p:sp>
      <p:pic>
        <p:nvPicPr>
          <p:cNvPr id="65542" name="Picture 6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6" y="3687638"/>
            <a:ext cx="5778001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72" y="967570"/>
            <a:ext cx="4338183" cy="59329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650736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  <a:defRPr/>
            </a:pPr>
            <a:r>
              <a:rPr lang="en-GB" dirty="0">
                <a:effectLst/>
              </a:rPr>
              <a:t> </a:t>
            </a: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79687" y="1841136"/>
            <a:ext cx="1036972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Dedicated </a:t>
            </a:r>
            <a:r>
              <a:rPr lang="en-US" dirty="0"/>
              <a:t>Graphics </a:t>
            </a:r>
            <a:r>
              <a:rPr lang="en-US" dirty="0" smtClean="0"/>
              <a:t>Card</a:t>
            </a:r>
          </a:p>
          <a:p>
            <a:pPr lvl="1">
              <a:defRPr/>
            </a:pPr>
            <a:r>
              <a:rPr lang="en-GB" dirty="0">
                <a:effectLst/>
              </a:rPr>
              <a:t>also called a discrete graphics card on </a:t>
            </a:r>
            <a:r>
              <a:rPr lang="en-GB" dirty="0" smtClean="0">
                <a:effectLst/>
              </a:rPr>
              <a:t>laptops.</a:t>
            </a:r>
            <a:endParaRPr lang="en-US" dirty="0" smtClean="0"/>
          </a:p>
          <a:p>
            <a:pPr lvl="1">
              <a:defRPr/>
            </a:pPr>
            <a:r>
              <a:rPr lang="en-GB" dirty="0">
                <a:effectLst/>
              </a:rPr>
              <a:t>uses its own dedicated, inbuilt memory, or </a:t>
            </a:r>
            <a:r>
              <a:rPr lang="en-GB" dirty="0">
                <a:effectLst/>
                <a:hlinkClick r:id="rId2"/>
              </a:rPr>
              <a:t>RAM</a:t>
            </a:r>
            <a:r>
              <a:rPr lang="en-GB" dirty="0">
                <a:effectLst/>
              </a:rPr>
              <a:t>, leaving the system RAM for other functions</a:t>
            </a:r>
            <a:r>
              <a:rPr lang="en-GB" dirty="0" smtClean="0">
                <a:effectLst/>
              </a:rPr>
              <a:t>.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</p:txBody>
      </p:sp>
      <p:pic>
        <p:nvPicPr>
          <p:cNvPr id="66568" name="Picture 8" descr="https://www.pgrepublic.com/wp-content/uploads/2019/06/Image_01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71" y="2929703"/>
            <a:ext cx="9813951" cy="34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650736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  <a:defRPr/>
            </a:pPr>
            <a:r>
              <a:rPr lang="en-GB" dirty="0">
                <a:effectLst/>
              </a:rPr>
              <a:t> </a:t>
            </a: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26085" y="1846400"/>
            <a:ext cx="1036972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Hybrid Graphics</a:t>
            </a:r>
          </a:p>
          <a:p>
            <a:pPr lvl="1">
              <a:defRPr/>
            </a:pPr>
            <a:r>
              <a:rPr lang="en-GB" dirty="0">
                <a:effectLst/>
              </a:rPr>
              <a:t>Hybrid graphics software permits switching between integrated and discrete graphics based on how much processing power the running applications require. </a:t>
            </a:r>
            <a:endParaRPr lang="en-GB" dirty="0" smtClean="0">
              <a:effectLst/>
            </a:endParaRPr>
          </a:p>
          <a:p>
            <a:pPr lvl="1">
              <a:defRPr/>
            </a:pPr>
            <a:r>
              <a:rPr lang="en-GB" dirty="0" smtClean="0">
                <a:effectLst/>
              </a:rPr>
              <a:t>Simultaneous use of  integrated and discrete graphics card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</p:txBody>
      </p:sp>
      <p:pic>
        <p:nvPicPr>
          <p:cNvPr id="66562" name="Picture 2" descr="Motherboards with integrated and discrete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930169"/>
            <a:ext cx="10554401" cy="354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7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64514" name="Picture 2" descr="http://c1.neweggimages.com/BizIntell/category/48/pro3/AG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23" y="277873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55801" y="1025169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fil-PH" b="1" dirty="0" smtClean="0">
                <a:hlinkClick r:id="rId3"/>
              </a:rPr>
              <a:t>Advanced </a:t>
            </a:r>
            <a:r>
              <a:rPr lang="en-US" altLang="fil-PH" b="1" dirty="0">
                <a:hlinkClick r:id="rId3"/>
              </a:rPr>
              <a:t>graphics port</a:t>
            </a:r>
            <a:r>
              <a:rPr lang="en-US" altLang="fil-PH" b="1" dirty="0"/>
              <a:t> (AGP</a:t>
            </a:r>
            <a:r>
              <a:rPr lang="en-US" altLang="fil-PH" b="1" dirty="0" smtClean="0"/>
              <a:t>) </a:t>
            </a:r>
            <a:endParaRPr lang="en-US" altLang="fil-PH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1614" y="1025169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fil-PH" b="1" dirty="0">
                <a:hlinkClick r:id="rId4"/>
              </a:rPr>
              <a:t>Peripheral component interconnect</a:t>
            </a:r>
            <a:r>
              <a:rPr lang="en-US" altLang="fil-PH" b="1" dirty="0"/>
              <a:t> (PCI) </a:t>
            </a:r>
          </a:p>
        </p:txBody>
      </p:sp>
      <p:pic>
        <p:nvPicPr>
          <p:cNvPr id="64516" name="Picture 4" descr="http://c1.neweggimages.com/BizIntell/category/48/pro3/PC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63" y="277873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63490" name="Picture 2" descr="http://c1.neweggimages.com/BizIntell/category/48/pro3/PCI-E%2016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9203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04745" y="1025169"/>
            <a:ext cx="5282798" cy="176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fil-PH" b="1" dirty="0" smtClean="0">
                <a:hlinkClick r:id="rId3"/>
              </a:rPr>
              <a:t>PCI </a:t>
            </a:r>
            <a:r>
              <a:rPr lang="en-US" altLang="fil-PH" b="1" dirty="0">
                <a:hlinkClick r:id="rId3"/>
              </a:rPr>
              <a:t>Express</a:t>
            </a:r>
            <a:r>
              <a:rPr lang="en-US" altLang="fil-PH" b="1" dirty="0"/>
              <a:t> (</a:t>
            </a:r>
            <a:r>
              <a:rPr lang="en-US" altLang="fil-PH" b="1" dirty="0" err="1"/>
              <a:t>PCIe</a:t>
            </a:r>
            <a:r>
              <a:rPr lang="en-US" altLang="fil-PH" b="1" dirty="0"/>
              <a:t>)</a:t>
            </a:r>
            <a:endParaRPr lang="en-US" altLang="fil-PH" dirty="0"/>
          </a:p>
        </p:txBody>
      </p:sp>
      <p:pic>
        <p:nvPicPr>
          <p:cNvPr id="63494" name="Picture 6" descr="http://c1.neweggimages.com/BizIntell/category/48/pro3/PCI-E%201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45" y="259203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 slot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11" name="Picture 2" descr="http://www.playtool.com/pages/vidslots/mballslo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59157" r="6694" b="4171"/>
          <a:stretch/>
        </p:blipFill>
        <p:spPr bwMode="auto">
          <a:xfrm>
            <a:off x="1213923" y="1515538"/>
            <a:ext cx="10316583" cy="459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046" y="308385"/>
            <a:ext cx="9905998" cy="89647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>
                <a:latin typeface="Times New Roman" panose="02020603050405020304" pitchFamily="18" charset="0"/>
              </a:rPr>
              <a:t>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90" y="1559860"/>
            <a:ext cx="7357128" cy="2054710"/>
          </a:xfrm>
        </p:spPr>
        <p:txBody>
          <a:bodyPr>
            <a:normAutofit fontScale="55000" lnSpcReduction="20000"/>
          </a:bodyPr>
          <a:lstStyle/>
          <a:p>
            <a:r>
              <a:rPr lang="en-US" altLang="fil-PH" sz="2600" dirty="0"/>
              <a:t>The most important part of a PC is the </a:t>
            </a:r>
            <a:r>
              <a:rPr lang="en-US" altLang="fil-PH" sz="2600" b="1" dirty="0">
                <a:solidFill>
                  <a:schemeClr val="accent4">
                    <a:lumMod val="75000"/>
                  </a:schemeClr>
                </a:solidFill>
              </a:rPr>
              <a:t>motherboard</a:t>
            </a:r>
            <a:r>
              <a:rPr lang="en-US" altLang="fil-PH" sz="2600" dirty="0"/>
              <a:t>. It holds:</a:t>
            </a:r>
          </a:p>
          <a:p>
            <a:pPr lvl="1"/>
            <a:r>
              <a:rPr lang="en-US" altLang="fil-PH" sz="2600" dirty="0"/>
              <a:t>the processor chip</a:t>
            </a:r>
          </a:p>
          <a:p>
            <a:pPr lvl="1"/>
            <a:r>
              <a:rPr lang="en-US" altLang="fil-PH" sz="2600" dirty="0"/>
              <a:t>memory chips</a:t>
            </a:r>
          </a:p>
          <a:p>
            <a:pPr lvl="1"/>
            <a:r>
              <a:rPr lang="en-US" altLang="fil-PH" sz="2600" dirty="0"/>
              <a:t>chips that handle input/output (I/O)</a:t>
            </a:r>
          </a:p>
          <a:p>
            <a:pPr lvl="1"/>
            <a:r>
              <a:rPr lang="en-US" altLang="fil-PH" sz="2600" dirty="0"/>
              <a:t>the expansion slots for connecting peripherals</a:t>
            </a:r>
          </a:p>
          <a:p>
            <a:r>
              <a:rPr lang="en-US" altLang="fil-PH" sz="2600" dirty="0" smtClean="0"/>
              <a:t>The </a:t>
            </a:r>
            <a:r>
              <a:rPr lang="en-US" altLang="fil-PH" sz="2600" dirty="0"/>
              <a:t>shape and layout of a motherboard is called the </a:t>
            </a:r>
            <a:r>
              <a:rPr lang="en-US" altLang="fil-PH" sz="2600" b="1" dirty="0">
                <a:solidFill>
                  <a:schemeClr val="accent4">
                    <a:lumMod val="75000"/>
                  </a:schemeClr>
                </a:solidFill>
              </a:rPr>
              <a:t>form factor</a:t>
            </a:r>
            <a:r>
              <a:rPr lang="en-US" altLang="fil-PH" sz="2600" dirty="0"/>
              <a:t>. The form factor affects where individual components go and the shape of the computer's case</a:t>
            </a:r>
            <a:r>
              <a:rPr lang="en-US" altLang="fil-PH" sz="2600" dirty="0" smtClean="0"/>
              <a:t>.</a:t>
            </a:r>
          </a:p>
          <a:p>
            <a:pPr lvl="1"/>
            <a:endParaRPr lang="en-GB" dirty="0" smtClean="0">
              <a:effectLst/>
            </a:endParaRPr>
          </a:p>
        </p:txBody>
      </p:sp>
      <p:pic>
        <p:nvPicPr>
          <p:cNvPr id="5" name="Picture 9" descr="PN2_SLI2+_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90" y="1559859"/>
            <a:ext cx="31654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4590" y="3969573"/>
            <a:ext cx="7357128" cy="2054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il-PH" b="1" dirty="0"/>
              <a:t>Chipsets</a:t>
            </a:r>
          </a:p>
          <a:p>
            <a:endParaRPr lang="en-US" altLang="fil-PH" dirty="0"/>
          </a:p>
          <a:p>
            <a:r>
              <a:rPr lang="en-US" altLang="fil-PH" dirty="0"/>
              <a:t>The chipset is the "glue" that connects the microprocessor to the rest of the motherboard and therefore to the rest of the computer. On a PC, it consists of two basic parts -- the </a:t>
            </a:r>
            <a:r>
              <a:rPr lang="en-US" altLang="fil-PH" sz="2100" b="1" dirty="0" err="1">
                <a:solidFill>
                  <a:schemeClr val="accent4">
                    <a:lumMod val="75000"/>
                  </a:schemeClr>
                </a:solidFill>
              </a:rPr>
              <a:t>northbridge</a:t>
            </a:r>
            <a:r>
              <a:rPr lang="en-US" altLang="fil-PH" dirty="0"/>
              <a:t> and the </a:t>
            </a:r>
            <a:r>
              <a:rPr lang="en-US" altLang="fil-PH" sz="2100" b="1" dirty="0" err="1">
                <a:solidFill>
                  <a:schemeClr val="accent4">
                    <a:lumMod val="75000"/>
                  </a:schemeClr>
                </a:solidFill>
              </a:rPr>
              <a:t>southbridge</a:t>
            </a:r>
            <a:r>
              <a:rPr lang="en-US" altLang="fil-PH" dirty="0"/>
              <a:t>. All of the various components of the computer communicate with the CPU through the chipset </a:t>
            </a:r>
          </a:p>
          <a:p>
            <a:pPr lvl="1"/>
            <a:endParaRPr lang="en-GB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79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710056"/>
            <a:ext cx="10652846" cy="8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il-PH" dirty="0">
                <a:solidFill>
                  <a:schemeClr val="tx1">
                    <a:lumMod val="95000"/>
                  </a:schemeClr>
                </a:solidFill>
              </a:rPr>
              <a:t>SHARE VIDEO TECHNOLOGY IN MOBILE </a:t>
            </a:r>
            <a:r>
              <a:rPr lang="en-US" altLang="fil-PH" dirty="0" smtClean="0">
                <a:solidFill>
                  <a:schemeClr val="tx1">
                    <a:lumMod val="95000"/>
                  </a:schemeClr>
                </a:solidFill>
              </a:rPr>
              <a:t>NOTEBOOKS</a:t>
            </a:r>
          </a:p>
          <a:p>
            <a:pPr lvl="1"/>
            <a:endParaRPr lang="en-US" altLang="fil-PH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274883" y="2123118"/>
            <a:ext cx="44958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 dirty="0">
                <a:latin typeface="+mn-lt"/>
              </a:rPr>
              <a:t>SMA – Share Memory Architecture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2D GRAPHICS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Up to 64mb shared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274883" y="3037518"/>
            <a:ext cx="44958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 dirty="0">
                <a:latin typeface="+mn-lt"/>
              </a:rPr>
              <a:t>UMA – Unified Memory Architecture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2D/3D GRAPHICS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Up to 128/256mb shared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274883" y="4029705"/>
            <a:ext cx="533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>
                <a:latin typeface="+mn-lt"/>
              </a:rPr>
              <a:t>DVMT – Dynamic Video Memory Technology</a:t>
            </a:r>
          </a:p>
          <a:p>
            <a:pPr lvl="1" eaLnBrk="1" hangingPunct="1">
              <a:buFontTx/>
              <a:buChar char="•"/>
            </a:pPr>
            <a:r>
              <a:rPr lang="en-US" altLang="fil-PH">
                <a:latin typeface="+mn-lt"/>
              </a:rPr>
              <a:t> 2D/3D GRAPHICS</a:t>
            </a:r>
          </a:p>
          <a:p>
            <a:pPr lvl="1" eaLnBrk="1" hangingPunct="1">
              <a:buFontTx/>
              <a:buChar char="•"/>
            </a:pPr>
            <a:r>
              <a:rPr lang="en-US" altLang="fil-PH">
                <a:latin typeface="+mn-lt"/>
              </a:rPr>
              <a:t> Up to 128mb/256mb Dynamic Sharing</a:t>
            </a:r>
          </a:p>
          <a:p>
            <a:pPr lvl="1" eaLnBrk="1" hangingPunct="1">
              <a:buFontTx/>
              <a:buChar char="•"/>
            </a:pPr>
            <a:r>
              <a:rPr lang="en-US" altLang="fil-PH">
                <a:latin typeface="+mn-lt"/>
              </a:rPr>
              <a:t> Intel Technology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274883" y="5248905"/>
            <a:ext cx="62929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 dirty="0">
                <a:latin typeface="+mn-lt"/>
              </a:rPr>
              <a:t>Turbo Cache Technology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2D/3D GRAPHICS</a:t>
            </a: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Up to 128mb/256mb depends on </a:t>
            </a:r>
            <a:r>
              <a:rPr lang="en-US" altLang="fil-PH" dirty="0" smtClean="0">
                <a:latin typeface="+mn-lt"/>
              </a:rPr>
              <a:t>the RAM</a:t>
            </a:r>
            <a:endParaRPr lang="en-US" altLang="fil-PH" dirty="0">
              <a:latin typeface="+mn-lt"/>
            </a:endParaRPr>
          </a:p>
          <a:p>
            <a:pPr lvl="1" eaLnBrk="1" hangingPunct="1">
              <a:buFontTx/>
              <a:buChar char="•"/>
            </a:pPr>
            <a:r>
              <a:rPr lang="en-US" altLang="fil-PH" dirty="0">
                <a:latin typeface="+mn-lt"/>
              </a:rPr>
              <a:t> </a:t>
            </a:r>
            <a:r>
              <a:rPr lang="en-US" altLang="fil-PH" dirty="0" err="1">
                <a:latin typeface="+mn-lt"/>
              </a:rPr>
              <a:t>Nvidia</a:t>
            </a:r>
            <a:r>
              <a:rPr lang="en-US" altLang="fil-PH" dirty="0">
                <a:latin typeface="+mn-lt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80674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565676"/>
            <a:ext cx="10652846" cy="4630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u="sng" dirty="0">
                <a:effectLst/>
                <a:hlinkClick r:id="rId2"/>
              </a:rPr>
              <a:t>NVIDIA </a:t>
            </a:r>
            <a:r>
              <a:rPr lang="en-GB" b="1" u="sng" dirty="0" smtClean="0">
                <a:effectLst/>
                <a:hlinkClick r:id="rId2"/>
              </a:rPr>
              <a:t>SLI</a:t>
            </a:r>
            <a:endParaRPr lang="en-GB" b="1" dirty="0">
              <a:effectLst/>
            </a:endParaRPr>
          </a:p>
          <a:p>
            <a:pPr lvl="1">
              <a:defRPr/>
            </a:pPr>
            <a:r>
              <a:rPr lang="en-GB" b="1" dirty="0" smtClean="0">
                <a:effectLst/>
              </a:rPr>
              <a:t>SLI</a:t>
            </a:r>
            <a:r>
              <a:rPr lang="en-GB" dirty="0">
                <a:effectLst/>
              </a:rPr>
              <a:t> or </a:t>
            </a:r>
            <a:r>
              <a:rPr lang="en-GB" b="1" dirty="0">
                <a:effectLst/>
              </a:rPr>
              <a:t>Scalable Link Interface</a:t>
            </a:r>
            <a:r>
              <a:rPr lang="en-GB" dirty="0">
                <a:effectLst/>
              </a:rPr>
              <a:t> is a multi-GPU technology from </a:t>
            </a:r>
            <a:r>
              <a:rPr lang="en-GB" dirty="0" err="1">
                <a:effectLst/>
              </a:rPr>
              <a:t>Nvidia</a:t>
            </a:r>
            <a:r>
              <a:rPr lang="en-GB" dirty="0">
                <a:effectLst/>
              </a:rPr>
              <a:t>. It is based on the principle of parallel processing where two or more GPUs share the load of game or graphics application. </a:t>
            </a:r>
            <a:endParaRPr lang="en-GB" dirty="0" smtClean="0">
              <a:effectLst/>
            </a:endParaRPr>
          </a:p>
          <a:p>
            <a:pPr lvl="1">
              <a:defRPr/>
            </a:pPr>
            <a:r>
              <a:rPr lang="en-GB" dirty="0">
                <a:effectLst/>
              </a:rPr>
              <a:t>The first and foremost requirement of SLI is two or more identical SLI Ready Graphics Cards. This means these graphics cards should have the same GPU and Memory capacity</a:t>
            </a:r>
            <a:r>
              <a:rPr lang="en-GB" dirty="0" smtClean="0">
                <a:effectLst/>
              </a:rPr>
              <a:t>.</a:t>
            </a:r>
          </a:p>
          <a:p>
            <a:pPr lvl="1" fontAlgn="base"/>
            <a:r>
              <a:rPr lang="en-GB" dirty="0">
                <a:effectLst/>
              </a:rPr>
              <a:t>2-Way </a:t>
            </a:r>
            <a:r>
              <a:rPr lang="en-GB" dirty="0" smtClean="0">
                <a:effectLst/>
              </a:rPr>
              <a:t>SLI / 3-Way SLI / 4-Way </a:t>
            </a:r>
            <a:r>
              <a:rPr lang="en-GB" dirty="0">
                <a:effectLst/>
              </a:rPr>
              <a:t>SLI or Quad SLI  </a:t>
            </a:r>
            <a:endParaRPr lang="en-GB" dirty="0" smtClean="0">
              <a:effectLst/>
            </a:endParaRPr>
          </a:p>
          <a:p>
            <a:pPr fontAlgn="base"/>
            <a:r>
              <a:rPr lang="fil-PH" b="1" u="sng" dirty="0">
                <a:effectLst/>
                <a:hlinkClick r:id="rId2"/>
              </a:rPr>
              <a:t>AMD Crossfire</a:t>
            </a:r>
            <a:endParaRPr lang="fil-PH" b="1" dirty="0">
              <a:effectLst/>
            </a:endParaRPr>
          </a:p>
          <a:p>
            <a:pPr lvl="1" fontAlgn="base"/>
            <a:r>
              <a:rPr lang="en-GB" dirty="0">
                <a:effectLst/>
              </a:rPr>
              <a:t>compatible with other cards in the same family and with different RAM </a:t>
            </a:r>
            <a:r>
              <a:rPr lang="en-GB" dirty="0" smtClean="0">
                <a:effectLst/>
              </a:rPr>
              <a:t>configurations</a:t>
            </a:r>
          </a:p>
          <a:p>
            <a:pPr lvl="1" fontAlgn="base"/>
            <a:r>
              <a:rPr lang="en-GB" dirty="0">
                <a:effectLst/>
              </a:rPr>
              <a:t>Newer AMD cards do not require a connector—which isn't a huge deal, but it looks cleaner and is one less link in the chain in which something can go </a:t>
            </a:r>
            <a:r>
              <a:rPr lang="en-GB" dirty="0" smtClean="0">
                <a:effectLst/>
              </a:rPr>
              <a:t>wrong</a:t>
            </a:r>
          </a:p>
          <a:p>
            <a:pPr fontAlgn="base"/>
            <a:r>
              <a:rPr lang="en-GB" dirty="0">
                <a:effectLst/>
              </a:rPr>
              <a:t>NVIDIA's SLI is a bit more constricting, but consistent experience, while AMD is more flexible</a:t>
            </a:r>
            <a:r>
              <a:rPr lang="en-GB" dirty="0" smtClean="0">
                <a:effectLst/>
              </a:rPr>
              <a:t>.</a:t>
            </a:r>
          </a:p>
          <a:p>
            <a:pPr fontAlgn="base"/>
            <a:r>
              <a:rPr lang="en-GB" dirty="0">
                <a:effectLst/>
                <a:hlinkClick r:id="rId3"/>
              </a:rPr>
              <a:t>single-GPU solutions are better than dual-GPU solutions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0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565676"/>
            <a:ext cx="10652846" cy="4630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 </a:t>
            </a:r>
            <a:endParaRPr lang="en-US" dirty="0" smtClean="0"/>
          </a:p>
        </p:txBody>
      </p:sp>
      <p:pic>
        <p:nvPicPr>
          <p:cNvPr id="68616" name="Picture 8" descr="https://www.geforce.com/sites/default/files-editorial/attachments/nvidia-geforce-gtx-battlebox-sli-bri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563" y="-128262"/>
            <a:ext cx="12933949" cy="72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4271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4745" y="1565676"/>
            <a:ext cx="10652846" cy="4630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 </a:t>
            </a:r>
            <a:endParaRPr lang="en-US" dirty="0" smtClean="0"/>
          </a:p>
        </p:txBody>
      </p:sp>
      <p:pic>
        <p:nvPicPr>
          <p:cNvPr id="71690" name="Picture 10" descr="Sli e Crossfi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3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745" y="-138223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 installation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44" y="1025170"/>
            <a:ext cx="10610315" cy="5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CARD Interoperability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62466" name="Picture 2" descr="http://c1.neweggimages.com/BizIntell/category/48/pro3/NewDPInteropGraphi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2"/>
          <a:stretch/>
        </p:blipFill>
        <p:spPr bwMode="auto">
          <a:xfrm>
            <a:off x="1033836" y="1737416"/>
            <a:ext cx="10250935" cy="45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HARD DRIVES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3" y="1206246"/>
            <a:ext cx="9562728" cy="1616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fil-PH" dirty="0"/>
              <a:t>A hard disk (or "hard disc" or "hard drive" or "hard disk drive") is a computer storage device that stores data on rotating magnetic surfaces.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249975" y="2657546"/>
            <a:ext cx="30480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 dirty="0"/>
              <a:t>PATA HDD</a:t>
            </a:r>
          </a:p>
          <a:p>
            <a:pPr eaLnBrk="1" hangingPunct="1"/>
            <a:endParaRPr lang="en-US" altLang="fil-PH" dirty="0"/>
          </a:p>
          <a:p>
            <a:pPr eaLnBrk="1" hangingPunct="1">
              <a:buFontTx/>
              <a:buChar char="•"/>
            </a:pPr>
            <a:r>
              <a:rPr lang="en-US" altLang="fil-PH" dirty="0"/>
              <a:t> 1.6w read/write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.5w idle time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4200/5400 RPM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100 MBPS Transfer Rate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2/8 MB cache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249975" y="4924401"/>
            <a:ext cx="2819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il-PH" dirty="0"/>
              <a:t>SATA HDD</a:t>
            </a:r>
          </a:p>
          <a:p>
            <a:pPr eaLnBrk="1" hangingPunct="1"/>
            <a:endParaRPr lang="en-US" altLang="fil-PH" dirty="0"/>
          </a:p>
          <a:p>
            <a:pPr eaLnBrk="1" hangingPunct="1">
              <a:buFontTx/>
              <a:buChar char="•"/>
            </a:pPr>
            <a:r>
              <a:rPr lang="en-US" altLang="fil-PH" dirty="0"/>
              <a:t> 2.3w read/write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</a:t>
            </a:r>
            <a:r>
              <a:rPr lang="en-US" altLang="fil-PH" dirty="0" smtClean="0"/>
              <a:t>5400/7200 RPM</a:t>
            </a:r>
            <a:endParaRPr lang="en-US" altLang="fil-PH" dirty="0"/>
          </a:p>
          <a:p>
            <a:pPr eaLnBrk="1" hangingPunct="1">
              <a:buFontTx/>
              <a:buChar char="•"/>
            </a:pPr>
            <a:r>
              <a:rPr lang="en-US" altLang="fil-PH" dirty="0"/>
              <a:t> 150MBPS Transfer Rate</a:t>
            </a:r>
          </a:p>
          <a:p>
            <a:pPr eaLnBrk="1" hangingPunct="1">
              <a:buFontTx/>
              <a:buChar char="•"/>
            </a:pPr>
            <a:r>
              <a:rPr lang="en-US" altLang="fil-PH" dirty="0"/>
              <a:t> 8MB cache</a:t>
            </a:r>
          </a:p>
        </p:txBody>
      </p:sp>
      <p:pic>
        <p:nvPicPr>
          <p:cNvPr id="79878" name="Picture 6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74" y="2469766"/>
            <a:ext cx="7304385" cy="419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1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369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HARD DRIVES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3" y="1010406"/>
            <a:ext cx="9562728" cy="1616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dirty="0"/>
              <a:t>Fragmented vs. Defragmented</a:t>
            </a:r>
            <a:endParaRPr lang="en-US" alt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8" name="Picture 7" descr="C:\Users\Gerry\Desktop\defra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21" y="2090863"/>
            <a:ext cx="97820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232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71861" y="1123523"/>
            <a:ext cx="9875550" cy="1616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PH" dirty="0"/>
              <a:t>A </a:t>
            </a:r>
            <a:r>
              <a:rPr lang="en-PH" b="1" u="sng" dirty="0"/>
              <a:t>power supply unit</a:t>
            </a:r>
            <a:r>
              <a:rPr lang="en-PH" u="sng" dirty="0"/>
              <a:t> </a:t>
            </a:r>
            <a:r>
              <a:rPr lang="en-PH" dirty="0"/>
              <a:t>(</a:t>
            </a:r>
            <a:r>
              <a:rPr lang="en-PH" b="1" dirty="0"/>
              <a:t>PSU</a:t>
            </a:r>
            <a:r>
              <a:rPr lang="en-PH" dirty="0"/>
              <a:t>) </a:t>
            </a:r>
            <a:r>
              <a:rPr lang="en-PH" dirty="0" smtClean="0"/>
              <a:t>is the component </a:t>
            </a:r>
            <a:r>
              <a:rPr lang="en-PH" dirty="0"/>
              <a:t>that supplies power </a:t>
            </a:r>
            <a:r>
              <a:rPr lang="en-PH" dirty="0" smtClean="0"/>
              <a:t>to the other components </a:t>
            </a:r>
            <a:r>
              <a:rPr lang="en-PH" dirty="0"/>
              <a:t>in a computer.</a:t>
            </a:r>
            <a:endParaRPr lang="en-US" alt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73730" name="Picture 2" descr="http://powersupply33.com/wp-content/uploads/2011/07/atx-power-supply-connect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58" y="2370586"/>
            <a:ext cx="8684758" cy="38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232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71861" y="1123523"/>
            <a:ext cx="9875550" cy="1616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fil-PH" dirty="0" smtClean="0"/>
              <a:t>Laptop ADAPTOR POWER COMPUTATION</a:t>
            </a:r>
            <a:endParaRPr lang="en-US" alt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77826" name="Picture 2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03" y="2409405"/>
            <a:ext cx="5180112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 descr="Kaugnay na laraw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31" y="2428455"/>
            <a:ext cx="5067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16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04221" y="1397278"/>
            <a:ext cx="39624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il-PH" dirty="0" smtClean="0"/>
              <a:t>Bus </a:t>
            </a:r>
            <a:r>
              <a:rPr lang="en-US" altLang="fil-PH" dirty="0"/>
              <a:t>speed usually refers to the speed of the </a:t>
            </a:r>
            <a:r>
              <a:rPr lang="en-US" altLang="fil-PH" b="1" dirty="0"/>
              <a:t>front side bus</a:t>
            </a:r>
            <a:r>
              <a:rPr lang="en-US" altLang="fil-PH" dirty="0"/>
              <a:t> (FSB), which connects the CPU to the </a:t>
            </a:r>
            <a:r>
              <a:rPr lang="en-US" altLang="fil-PH" dirty="0" err="1"/>
              <a:t>northbridge</a:t>
            </a:r>
            <a:r>
              <a:rPr lang="en-US" altLang="fil-PH" dirty="0"/>
              <a:t>. </a:t>
            </a:r>
            <a:endParaRPr lang="en-US" altLang="fil-PH" dirty="0" smtClean="0"/>
          </a:p>
          <a:p>
            <a:pPr>
              <a:spcBef>
                <a:spcPct val="50000"/>
              </a:spcBef>
            </a:pPr>
            <a:r>
              <a:rPr lang="en-US" altLang="fil-PH" dirty="0" smtClean="0"/>
              <a:t>FSB </a:t>
            </a:r>
            <a:r>
              <a:rPr lang="en-US" altLang="fil-PH" dirty="0"/>
              <a:t>speeds </a:t>
            </a:r>
            <a:r>
              <a:rPr lang="en-US" altLang="fil-PH" dirty="0" smtClean="0"/>
              <a:t>up to 10.6 GB/s. </a:t>
            </a:r>
            <a:endParaRPr lang="en-US" altLang="fil-PH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4221" y="3254413"/>
            <a:ext cx="64008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fil-PH" dirty="0"/>
              <a:t>The </a:t>
            </a:r>
            <a:r>
              <a:rPr lang="en-US" altLang="fil-PH" b="1" dirty="0" err="1">
                <a:solidFill>
                  <a:schemeClr val="accent4">
                    <a:lumMod val="75000"/>
                  </a:schemeClr>
                </a:solidFill>
              </a:rPr>
              <a:t>northbridge</a:t>
            </a:r>
            <a:r>
              <a:rPr lang="en-US" altLang="fil-PH" dirty="0"/>
              <a:t> connects directly to the processor via the front side bus (FSB). A memory controller is located on the </a:t>
            </a:r>
            <a:r>
              <a:rPr lang="en-US" altLang="fil-PH" dirty="0" err="1"/>
              <a:t>northbridge</a:t>
            </a:r>
            <a:r>
              <a:rPr lang="en-US" altLang="fil-PH" dirty="0"/>
              <a:t>, which gives the CPU fast access to the </a:t>
            </a:r>
            <a:r>
              <a:rPr lang="en-US" altLang="fil-PH" dirty="0">
                <a:hlinkClick r:id="rId2"/>
              </a:rPr>
              <a:t>memory</a:t>
            </a:r>
            <a:r>
              <a:rPr lang="en-US" altLang="fil-PH" dirty="0"/>
              <a:t>. The </a:t>
            </a:r>
            <a:r>
              <a:rPr lang="en-US" altLang="fil-PH" dirty="0" err="1"/>
              <a:t>northbridge</a:t>
            </a:r>
            <a:r>
              <a:rPr lang="en-US" altLang="fil-PH" dirty="0"/>
              <a:t> also connects to the AGP or </a:t>
            </a:r>
            <a:r>
              <a:rPr lang="en-US" altLang="fil-PH" dirty="0">
                <a:hlinkClick r:id="rId3"/>
              </a:rPr>
              <a:t>PCI Express</a:t>
            </a:r>
            <a:r>
              <a:rPr lang="en-US" altLang="fil-PH" dirty="0"/>
              <a:t> bus and to the memory itself. </a:t>
            </a:r>
          </a:p>
          <a:p>
            <a:endParaRPr lang="en-US" altLang="fil-PH" dirty="0"/>
          </a:p>
          <a:p>
            <a:r>
              <a:rPr lang="en-US" altLang="fil-PH" dirty="0"/>
              <a:t>The </a:t>
            </a:r>
            <a:r>
              <a:rPr lang="en-US" altLang="fil-PH" b="1" dirty="0" err="1">
                <a:solidFill>
                  <a:schemeClr val="accent4">
                    <a:lumMod val="75000"/>
                  </a:schemeClr>
                </a:solidFill>
              </a:rPr>
              <a:t>southbridge</a:t>
            </a:r>
            <a:r>
              <a:rPr lang="en-US" altLang="fil-PH" dirty="0"/>
              <a:t> is slower than the </a:t>
            </a:r>
            <a:r>
              <a:rPr lang="en-US" altLang="fil-PH" dirty="0" err="1"/>
              <a:t>northbridge</a:t>
            </a:r>
            <a:r>
              <a:rPr lang="en-US" altLang="fil-PH" dirty="0"/>
              <a:t>, and information from the CPU has to go through the </a:t>
            </a:r>
            <a:r>
              <a:rPr lang="en-US" altLang="fil-PH" dirty="0" err="1"/>
              <a:t>northbridge</a:t>
            </a:r>
            <a:r>
              <a:rPr lang="en-US" altLang="fil-PH" dirty="0"/>
              <a:t> before reaching the </a:t>
            </a:r>
            <a:r>
              <a:rPr lang="en-US" altLang="fil-PH" dirty="0" err="1"/>
              <a:t>southbridge</a:t>
            </a:r>
            <a:r>
              <a:rPr lang="en-US" altLang="fil-PH" dirty="0"/>
              <a:t>. Other busses connect the </a:t>
            </a:r>
            <a:r>
              <a:rPr lang="en-US" altLang="fil-PH" dirty="0" err="1"/>
              <a:t>southbridge</a:t>
            </a:r>
            <a:r>
              <a:rPr lang="en-US" altLang="fil-PH" dirty="0"/>
              <a:t> to the PCI bus, the </a:t>
            </a:r>
            <a:r>
              <a:rPr lang="en-US" altLang="fil-PH" dirty="0">
                <a:hlinkClick r:id="rId4"/>
              </a:rPr>
              <a:t>USB</a:t>
            </a:r>
            <a:r>
              <a:rPr lang="en-US" altLang="fil-PH" dirty="0"/>
              <a:t> ports and the </a:t>
            </a:r>
            <a:r>
              <a:rPr lang="en-US" altLang="fil-PH" dirty="0">
                <a:hlinkClick r:id="rId5"/>
              </a:rPr>
              <a:t>IDE</a:t>
            </a:r>
            <a:r>
              <a:rPr lang="en-US" altLang="fil-PH" dirty="0"/>
              <a:t> or SATA hard disk connections.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4221" y="259499"/>
            <a:ext cx="9905998" cy="89647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fil-PH" b="1" dirty="0" smtClean="0">
                <a:latin typeface="Times New Roman" panose="02020603050405020304" pitchFamily="18" charset="0"/>
              </a:rPr>
              <a:t>CHIPSETS</a:t>
            </a:r>
            <a:endParaRPr lang="en-US" altLang="fil-PH" b="1" dirty="0">
              <a:latin typeface="Times New Roman" panose="02020603050405020304" pitchFamily="18" charset="0"/>
            </a:endParaRPr>
          </a:p>
        </p:txBody>
      </p:sp>
      <p:pic>
        <p:nvPicPr>
          <p:cNvPr id="32770" name="Picture 2" descr="Resulta ng larawan para sa LATEST INTEL MOTHERBOARD LOGICAL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21" y="1397277"/>
            <a:ext cx="4762500" cy="490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232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 – pin &amp; connectors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pic>
        <p:nvPicPr>
          <p:cNvPr id="75788" name="Picture 12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12" y="1608221"/>
            <a:ext cx="10111587" cy="45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232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 – pin &amp; connectors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75778" name="Picture 2" descr="https://miscblogscontributors.files.wordpress.com/2012/10/7-eps-12v-image-8.jpg?w=300&amp;h=1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06" y="1664270"/>
            <a:ext cx="2857500" cy="21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ttps://miscblogscontributors.files.wordpress.com/2012/10/8-pci-e-image-9.jpg?w=300&amp;h=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06" y="4133287"/>
            <a:ext cx="2857500" cy="22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https://miscblogscontributors.files.wordpress.com/2012/10/9-molex-image-10.jpg?w=300&amp;h=2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68" y="4133287"/>
            <a:ext cx="2857500" cy="22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https://miscblogscontributors.files.wordpress.com/2012/10/10-floppy-conn-side-iamge-111.jpg?w=300&amp;h=1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2" y="1702785"/>
            <a:ext cx="2857500" cy="2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6" name="Picture 10" descr="https://miscblogscontributors.files.wordpress.com/2012/10/6-sata-power-conn-image-7jpg.jpg?w=192&amp;h=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576" y="1702785"/>
            <a:ext cx="1987097" cy="46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7232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 - testing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4745" y="1025169"/>
            <a:ext cx="5467470" cy="493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il-P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1614" y="3327611"/>
            <a:ext cx="5282798" cy="161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fil-PH" dirty="0"/>
          </a:p>
        </p:txBody>
      </p:sp>
      <p:pic>
        <p:nvPicPr>
          <p:cNvPr id="74756" name="Picture 4" descr="https://miscblogscontributors.files.wordpress.com/2012/10/2-jumper-imag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63" y="1704222"/>
            <a:ext cx="10099016" cy="425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FRONT PANEL connectors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732" r="7325" b="8638"/>
          <a:stretch/>
        </p:blipFill>
        <p:spPr>
          <a:xfrm>
            <a:off x="1141413" y="1424763"/>
            <a:ext cx="9905998" cy="43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POWER SUPPLY &amp; connectors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937" t="34632" r="8134" b="4171"/>
          <a:stretch/>
        </p:blipFill>
        <p:spPr>
          <a:xfrm>
            <a:off x="1141413" y="1350334"/>
            <a:ext cx="9905998" cy="50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VIDEO CONNECTORS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554480"/>
            <a:ext cx="11877675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CMOS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43" y="1534029"/>
            <a:ext cx="10017367" cy="48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BIOS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pic>
        <p:nvPicPr>
          <p:cNvPr id="72710" name="Picture 6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1" y="2293587"/>
            <a:ext cx="4505325" cy="40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2" name="Picture 8" descr="https://i.ytimg.com/vi/ezubjTO7rRI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69" y="2293587"/>
            <a:ext cx="6002915" cy="40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30044" y="1046747"/>
            <a:ext cx="9562728" cy="124684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GB" b="1" dirty="0">
                <a:effectLst/>
              </a:rPr>
              <a:t>BIOS</a:t>
            </a:r>
            <a:r>
              <a:rPr lang="en-GB" dirty="0">
                <a:effectLst/>
              </a:rPr>
              <a:t> is short for </a:t>
            </a:r>
            <a:r>
              <a:rPr lang="en-GB" b="1" dirty="0">
                <a:effectLst/>
              </a:rPr>
              <a:t>Basic Input Output System</a:t>
            </a:r>
            <a:r>
              <a:rPr lang="en-GB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dirty="0">
                <a:effectLst/>
              </a:rPr>
              <a:t>BIOS is a firmware, in short. It is stored on a chip on the part of the computer motherboard and is basically, a set of instructions that run to help load the operating system. You OS would fail to load, if not for the BIOS!</a:t>
            </a:r>
            <a:endParaRPr lang="en-US" altLang="fil-PH" dirty="0"/>
          </a:p>
        </p:txBody>
      </p:sp>
    </p:spTree>
    <p:extLst>
      <p:ext uri="{BB962C8B-B14F-4D97-AF65-F5344CB8AC3E}">
        <p14:creationId xmlns:p14="http://schemas.microsoft.com/office/powerpoint/2010/main" val="11058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7775" y="1395664"/>
            <a:ext cx="4527867" cy="336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fil-PH" b="1" dirty="0"/>
              <a:t>No Power</a:t>
            </a:r>
          </a:p>
          <a:p>
            <a:pPr>
              <a:buFontTx/>
              <a:buChar char="•"/>
            </a:pPr>
            <a:r>
              <a:rPr lang="en-US" altLang="fil-PH" b="1" dirty="0"/>
              <a:t>No Display/Black out</a:t>
            </a:r>
          </a:p>
          <a:p>
            <a:pPr>
              <a:buFontTx/>
              <a:buChar char="•"/>
            </a:pPr>
            <a:r>
              <a:rPr lang="en-US" altLang="fil-PH" b="1" dirty="0"/>
              <a:t>Hang/Blue Screen</a:t>
            </a:r>
          </a:p>
          <a:p>
            <a:pPr>
              <a:buFontTx/>
              <a:buChar char="•"/>
            </a:pPr>
            <a:r>
              <a:rPr lang="en-US" altLang="fil-PH" b="1" dirty="0"/>
              <a:t>Def. Keyboard</a:t>
            </a:r>
          </a:p>
          <a:p>
            <a:pPr>
              <a:buFontTx/>
              <a:buChar char="•"/>
            </a:pPr>
            <a:r>
              <a:rPr lang="en-US" altLang="fil-PH" b="1" dirty="0"/>
              <a:t>Def. Touch Pad</a:t>
            </a:r>
          </a:p>
          <a:p>
            <a:pPr>
              <a:buFontTx/>
              <a:buChar char="•"/>
            </a:pPr>
            <a:r>
              <a:rPr lang="en-US" altLang="fil-PH" b="1" dirty="0"/>
              <a:t>Def. </a:t>
            </a:r>
            <a:r>
              <a:rPr lang="en-US" altLang="fil-PH" b="1" dirty="0" err="1"/>
              <a:t>WiFi</a:t>
            </a:r>
            <a:endParaRPr lang="en-US" altLang="fil-PH" b="1" dirty="0"/>
          </a:p>
          <a:p>
            <a:pPr>
              <a:buFontTx/>
              <a:buChar char="•"/>
            </a:pPr>
            <a:r>
              <a:rPr lang="en-US" altLang="fil-PH" b="1" dirty="0"/>
              <a:t>Battery Easily Drain</a:t>
            </a:r>
          </a:p>
        </p:txBody>
      </p:sp>
      <p:pic>
        <p:nvPicPr>
          <p:cNvPr id="84994" name="Picture 2" descr="https://www.vectec.org/wp-content/uploads/2015/03/blog-website-check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3" y="1575298"/>
            <a:ext cx="6412833" cy="47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4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7775" y="1905000"/>
            <a:ext cx="4527867" cy="456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fil-PH" b="1" dirty="0"/>
              <a:t>KEYBOARD </a:t>
            </a:r>
            <a:r>
              <a:rPr lang="en-US" altLang="fil-PH" b="1" dirty="0" smtClean="0"/>
              <a:t>Problem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altLang="fil-PH" dirty="0" smtClean="0"/>
              <a:t>Use </a:t>
            </a:r>
            <a:r>
              <a:rPr lang="en-US" altLang="fil-PH" dirty="0">
                <a:hlinkClick r:id="rId2" action="ppaction://hlinksldjump"/>
              </a:rPr>
              <a:t>Keyboard </a:t>
            </a:r>
            <a:r>
              <a:rPr lang="en-US" altLang="fil-PH" dirty="0" smtClean="0">
                <a:hlinkClick r:id="rId2" action="ppaction://hlinksldjump"/>
              </a:rPr>
              <a:t>Utility</a:t>
            </a:r>
            <a:endParaRPr lang="en-US" altLang="fil-PH" dirty="0" smtClean="0"/>
          </a:p>
          <a:p>
            <a:pPr marL="0" indent="0">
              <a:spcBef>
                <a:spcPct val="50000"/>
              </a:spcBef>
              <a:buNone/>
            </a:pPr>
            <a:endParaRPr lang="en-US" altLang="fil-PH" b="1" dirty="0" smtClean="0"/>
          </a:p>
          <a:p>
            <a:pPr marL="0" indent="0">
              <a:spcBef>
                <a:spcPct val="50000"/>
              </a:spcBef>
              <a:buNone/>
            </a:pPr>
            <a:r>
              <a:rPr lang="en-US" altLang="fil-PH" b="1" dirty="0" smtClean="0"/>
              <a:t>Touch </a:t>
            </a:r>
            <a:r>
              <a:rPr lang="en-US" altLang="fil-PH" b="1" dirty="0"/>
              <a:t>Pad </a:t>
            </a:r>
            <a:r>
              <a:rPr lang="en-US" altLang="fil-PH" b="1" dirty="0" smtClean="0"/>
              <a:t>Problem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toggle switch Touch Pad</a:t>
            </a:r>
          </a:p>
          <a:p>
            <a:pPr marL="0" indent="0">
              <a:buNone/>
            </a:pPr>
            <a:r>
              <a:rPr lang="en-US" altLang="fil-PH" dirty="0" smtClean="0"/>
              <a:t>Reinstall </a:t>
            </a:r>
            <a:r>
              <a:rPr lang="en-US" altLang="fil-PH" dirty="0"/>
              <a:t>driver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touch pad </a:t>
            </a:r>
            <a:r>
              <a:rPr lang="en-US" altLang="fil-PH" dirty="0" smtClean="0"/>
              <a:t>cable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GB" dirty="0"/>
          </a:p>
        </p:txBody>
      </p:sp>
      <p:pic>
        <p:nvPicPr>
          <p:cNvPr id="5" name="Picture 2" descr="https://www.vectec.org/wp-content/uploads/2015/03/blog-website-che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3" y="1575298"/>
            <a:ext cx="6412833" cy="47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GB" b="1" dirty="0" smtClean="0">
                <a:effectLst/>
              </a:rPr>
              <a:t>CHIPSETS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l-PH" dirty="0"/>
          </a:p>
        </p:txBody>
      </p:sp>
      <p:pic>
        <p:nvPicPr>
          <p:cNvPr id="26628" name="Picture 4" descr="http://www.pcstats.com/articleimages/200908/p55ud5pre_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08915"/>
            <a:ext cx="9905998" cy="444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23079" y="1025169"/>
            <a:ext cx="10142666" cy="983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ffectLst/>
              </a:rPr>
              <a:t>The main difference between the two is that tasks previously handed by the Northbridge chipset have been rolled into the Core i5 </a:t>
            </a:r>
            <a:r>
              <a:rPr lang="en-GB" dirty="0" smtClean="0">
                <a:effectLst/>
              </a:rPr>
              <a:t>processor.</a:t>
            </a:r>
            <a:endParaRPr lang="fil-PH" dirty="0"/>
          </a:p>
        </p:txBody>
      </p:sp>
    </p:spTree>
    <p:extLst>
      <p:ext uri="{BB962C8B-B14F-4D97-AF65-F5344CB8AC3E}">
        <p14:creationId xmlns:p14="http://schemas.microsoft.com/office/powerpoint/2010/main" val="30541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7775" y="1905000"/>
            <a:ext cx="4527867" cy="456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fil-PH" b="1" dirty="0" err="1" smtClean="0"/>
              <a:t>Wifi</a:t>
            </a:r>
            <a:r>
              <a:rPr lang="en-US" altLang="fil-PH" b="1" dirty="0" smtClean="0"/>
              <a:t> problems</a:t>
            </a:r>
          </a:p>
          <a:p>
            <a:pPr marL="0" indent="0">
              <a:buNone/>
            </a:pPr>
            <a:r>
              <a:rPr lang="en-US" altLang="fil-PH" dirty="0"/>
              <a:t>Check toggle switch for </a:t>
            </a:r>
            <a:r>
              <a:rPr lang="en-US" altLang="fil-PH" dirty="0" err="1"/>
              <a:t>WiFi</a:t>
            </a:r>
            <a:endParaRPr lang="en-US" altLang="fil-PH" dirty="0"/>
          </a:p>
          <a:p>
            <a:pPr marL="0" indent="0">
              <a:buNone/>
            </a:pPr>
            <a:r>
              <a:rPr lang="en-US" altLang="fil-PH" dirty="0" smtClean="0"/>
              <a:t>Reinstall </a:t>
            </a:r>
            <a:r>
              <a:rPr lang="en-US" altLang="fil-PH" dirty="0"/>
              <a:t>driver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 err="1"/>
              <a:t>WiFi</a:t>
            </a:r>
            <a:r>
              <a:rPr lang="en-US" altLang="fil-PH" dirty="0"/>
              <a:t> card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the </a:t>
            </a:r>
            <a:r>
              <a:rPr lang="en-US" altLang="fil-PH" dirty="0" err="1"/>
              <a:t>WiFi</a:t>
            </a:r>
            <a:r>
              <a:rPr lang="en-US" altLang="fil-PH" dirty="0"/>
              <a:t> </a:t>
            </a:r>
            <a:r>
              <a:rPr lang="en-US" altLang="fil-PH" dirty="0" smtClean="0"/>
              <a:t>AP / router</a:t>
            </a:r>
            <a:endParaRPr lang="en-US" altLang="fil-PH" dirty="0"/>
          </a:p>
          <a:p>
            <a:pPr marL="0" indent="0">
              <a:buNone/>
            </a:pPr>
            <a:r>
              <a:rPr lang="en-US" altLang="fil-PH" dirty="0" smtClean="0"/>
              <a:t>Know </a:t>
            </a:r>
            <a:r>
              <a:rPr lang="en-US" altLang="fil-PH" dirty="0"/>
              <a:t>the </a:t>
            </a:r>
            <a:r>
              <a:rPr lang="en-US" altLang="fil-PH" dirty="0" err="1"/>
              <a:t>WiFi</a:t>
            </a:r>
            <a:r>
              <a:rPr lang="en-US" altLang="fil-PH" dirty="0"/>
              <a:t> Specs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fil-PH" dirty="0" smtClean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GB" dirty="0"/>
          </a:p>
        </p:txBody>
      </p:sp>
      <p:pic>
        <p:nvPicPr>
          <p:cNvPr id="5" name="Picture 2" descr="https://www.vectec.org/wp-content/uploads/2015/03/blog-website-check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3" y="1575298"/>
            <a:ext cx="6412833" cy="47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2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696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8696" y="1905000"/>
            <a:ext cx="4527867" cy="456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altLang="fil-PH" sz="1800" b="1" dirty="0" smtClean="0"/>
              <a:t>BATTERY EASILY DRAIN</a:t>
            </a:r>
          </a:p>
          <a:p>
            <a:r>
              <a:rPr lang="en-US" altLang="fil-PH" sz="1800" dirty="0"/>
              <a:t>Know the battery specification</a:t>
            </a:r>
          </a:p>
          <a:p>
            <a:pPr lvl="1">
              <a:buFontTx/>
              <a:buChar char="•"/>
            </a:pPr>
            <a:r>
              <a:rPr lang="en-US" altLang="fil-PH" dirty="0"/>
              <a:t> 2200 </a:t>
            </a:r>
            <a:r>
              <a:rPr lang="en-US" altLang="fil-PH" dirty="0" err="1"/>
              <a:t>mAh</a:t>
            </a:r>
            <a:r>
              <a:rPr lang="en-US" altLang="fil-PH" dirty="0"/>
              <a:t> 	</a:t>
            </a:r>
            <a:r>
              <a:rPr lang="en-US" altLang="fil-PH" dirty="0">
                <a:sym typeface="Wingdings" panose="05000000000000000000" pitchFamily="2" charset="2"/>
              </a:rPr>
              <a:t> </a:t>
            </a:r>
            <a:r>
              <a:rPr lang="en-US" altLang="fil-PH" dirty="0" err="1">
                <a:sym typeface="Wingdings" panose="05000000000000000000" pitchFamily="2" charset="2"/>
              </a:rPr>
              <a:t>approx</a:t>
            </a:r>
            <a:r>
              <a:rPr lang="en-US" altLang="fil-PH" dirty="0">
                <a:sym typeface="Wingdings" panose="05000000000000000000" pitchFamily="2" charset="2"/>
              </a:rPr>
              <a:t> 1hr</a:t>
            </a:r>
          </a:p>
          <a:p>
            <a:pPr lvl="1">
              <a:buFontTx/>
              <a:buChar char="•"/>
            </a:pPr>
            <a:r>
              <a:rPr lang="en-US" altLang="fil-PH" dirty="0">
                <a:sym typeface="Wingdings" panose="05000000000000000000" pitchFamily="2" charset="2"/>
              </a:rPr>
              <a:t> 3600 </a:t>
            </a:r>
            <a:r>
              <a:rPr lang="en-US" altLang="fil-PH" dirty="0" err="1">
                <a:sym typeface="Wingdings" panose="05000000000000000000" pitchFamily="2" charset="2"/>
              </a:rPr>
              <a:t>mAh</a:t>
            </a:r>
            <a:r>
              <a:rPr lang="en-US" altLang="fil-PH" dirty="0">
                <a:sym typeface="Wingdings" panose="05000000000000000000" pitchFamily="2" charset="2"/>
              </a:rPr>
              <a:t> 	 </a:t>
            </a:r>
            <a:r>
              <a:rPr lang="en-US" altLang="fil-PH" dirty="0" err="1">
                <a:sym typeface="Wingdings" panose="05000000000000000000" pitchFamily="2" charset="2"/>
              </a:rPr>
              <a:t>approx</a:t>
            </a:r>
            <a:r>
              <a:rPr lang="en-US" altLang="fil-PH" dirty="0">
                <a:sym typeface="Wingdings" panose="05000000000000000000" pitchFamily="2" charset="2"/>
              </a:rPr>
              <a:t> 11/2 </a:t>
            </a:r>
            <a:r>
              <a:rPr lang="en-US" altLang="fil-PH" dirty="0" err="1">
                <a:sym typeface="Wingdings" panose="05000000000000000000" pitchFamily="2" charset="2"/>
              </a:rPr>
              <a:t>hr</a:t>
            </a:r>
            <a:endParaRPr lang="en-US" altLang="fil-PH" dirty="0">
              <a:sym typeface="Wingdings" panose="05000000000000000000" pitchFamily="2" charset="2"/>
            </a:endParaRPr>
          </a:p>
          <a:p>
            <a:pPr lvl="1">
              <a:buFontTx/>
              <a:buChar char="•"/>
            </a:pPr>
            <a:r>
              <a:rPr lang="en-US" altLang="fil-PH" dirty="0">
                <a:sym typeface="Wingdings" panose="05000000000000000000" pitchFamily="2" charset="2"/>
              </a:rPr>
              <a:t> 4400 </a:t>
            </a:r>
            <a:r>
              <a:rPr lang="en-US" altLang="fil-PH" dirty="0" err="1">
                <a:sym typeface="Wingdings" panose="05000000000000000000" pitchFamily="2" charset="2"/>
              </a:rPr>
              <a:t>mAh</a:t>
            </a:r>
            <a:r>
              <a:rPr lang="en-US" altLang="fil-PH" dirty="0">
                <a:sym typeface="Wingdings" panose="05000000000000000000" pitchFamily="2" charset="2"/>
              </a:rPr>
              <a:t> 	 </a:t>
            </a:r>
            <a:r>
              <a:rPr lang="en-US" altLang="fil-PH" dirty="0" err="1">
                <a:sym typeface="Wingdings" panose="05000000000000000000" pitchFamily="2" charset="2"/>
              </a:rPr>
              <a:t>approx</a:t>
            </a:r>
            <a:r>
              <a:rPr lang="en-US" altLang="fil-PH" dirty="0">
                <a:sym typeface="Wingdings" panose="05000000000000000000" pitchFamily="2" charset="2"/>
              </a:rPr>
              <a:t> 2hrs</a:t>
            </a:r>
          </a:p>
          <a:p>
            <a:pPr lvl="1">
              <a:buFontTx/>
              <a:buChar char="•"/>
            </a:pPr>
            <a:r>
              <a:rPr lang="en-US" altLang="fil-PH" dirty="0">
                <a:sym typeface="Wingdings" panose="05000000000000000000" pitchFamily="2" charset="2"/>
              </a:rPr>
              <a:t> 6600 </a:t>
            </a:r>
            <a:r>
              <a:rPr lang="en-US" altLang="fil-PH" dirty="0" err="1">
                <a:sym typeface="Wingdings" panose="05000000000000000000" pitchFamily="2" charset="2"/>
              </a:rPr>
              <a:t>mAh</a:t>
            </a:r>
            <a:r>
              <a:rPr lang="en-US" altLang="fil-PH" dirty="0">
                <a:sym typeface="Wingdings" panose="05000000000000000000" pitchFamily="2" charset="2"/>
              </a:rPr>
              <a:t> 	 </a:t>
            </a:r>
            <a:r>
              <a:rPr lang="en-US" altLang="fil-PH" dirty="0" err="1">
                <a:sym typeface="Wingdings" panose="05000000000000000000" pitchFamily="2" charset="2"/>
              </a:rPr>
              <a:t>approx</a:t>
            </a:r>
            <a:r>
              <a:rPr lang="en-US" altLang="fil-PH" dirty="0">
                <a:sym typeface="Wingdings" panose="05000000000000000000" pitchFamily="2" charset="2"/>
              </a:rPr>
              <a:t> 3hrs </a:t>
            </a:r>
            <a:endParaRPr lang="en-US" altLang="fil-PH" dirty="0"/>
          </a:p>
          <a:p>
            <a:r>
              <a:rPr lang="en-US" altLang="fil-PH" sz="1800" dirty="0"/>
              <a:t>Use Battery Eater Pro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fil-PH" dirty="0" smtClean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US" altLang="fil-PH" dirty="0"/>
          </a:p>
          <a:p>
            <a:pPr marL="0" indent="0">
              <a:spcBef>
                <a:spcPct val="50000"/>
              </a:spcBef>
              <a:buNone/>
            </a:pPr>
            <a:endParaRPr lang="en-GB" dirty="0"/>
          </a:p>
        </p:txBody>
      </p:sp>
      <p:pic>
        <p:nvPicPr>
          <p:cNvPr id="5" name="Picture 2" descr="https://www.vectec.org/wp-content/uploads/2015/03/blog-website-check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3" y="1575298"/>
            <a:ext cx="6412833" cy="47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9154" name="Picture 2" descr="https://www.chekyang.com/musings/wp-content/uploads/2013/12/desk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3" y="1597847"/>
            <a:ext cx="5715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47775" y="1467522"/>
            <a:ext cx="4527867" cy="5004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GB" b="1" dirty="0"/>
              <a:t>NO POWER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Check led light of the adaptor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Check Mainboard Connector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Check Power switch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Check Fuse – Component level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Check Chipset – Component </a:t>
            </a:r>
            <a:r>
              <a:rPr lang="en-GB" dirty="0" smtClean="0"/>
              <a:t>level</a:t>
            </a:r>
            <a:endParaRPr lang="en-US" dirty="0" smtClean="0"/>
          </a:p>
          <a:p>
            <a:pPr marL="0" indent="0">
              <a:spcBef>
                <a:spcPct val="50000"/>
              </a:spcBef>
              <a:buNone/>
            </a:pPr>
            <a:endParaRPr lang="en-GB" b="1" dirty="0" smtClean="0"/>
          </a:p>
          <a:p>
            <a:pPr marL="0" indent="0">
              <a:spcBef>
                <a:spcPct val="50000"/>
              </a:spcBef>
              <a:buNone/>
            </a:pPr>
            <a:r>
              <a:rPr lang="en-GB" b="1" dirty="0" smtClean="0"/>
              <a:t>NO DISPLAY/BLACK OUT</a:t>
            </a:r>
          </a:p>
          <a:p>
            <a:pPr marL="0" indent="0">
              <a:buNone/>
            </a:pPr>
            <a:r>
              <a:rPr lang="en-US" altLang="fil-PH" dirty="0"/>
              <a:t>Check </a:t>
            </a:r>
            <a:r>
              <a:rPr lang="en-US" altLang="fil-PH" dirty="0" smtClean="0"/>
              <a:t>LCD / </a:t>
            </a:r>
            <a:r>
              <a:rPr lang="en-US" altLang="fil-PH" dirty="0"/>
              <a:t>BUILT-IN VGA</a:t>
            </a:r>
            <a:endParaRPr lang="en-US" altLang="fil-PH" dirty="0" smtClean="0"/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Memory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CPU</a:t>
            </a:r>
          </a:p>
          <a:p>
            <a:pPr marL="0" indent="0">
              <a:buNone/>
            </a:pPr>
            <a:r>
              <a:rPr lang="en-US" altLang="fil-PH" dirty="0" smtClean="0"/>
              <a:t>Check </a:t>
            </a:r>
            <a:r>
              <a:rPr lang="en-US" altLang="fil-PH" dirty="0"/>
              <a:t>BIOS</a:t>
            </a:r>
          </a:p>
          <a:p>
            <a:pPr marL="0" indent="0">
              <a:buNone/>
            </a:pPr>
            <a:r>
              <a:rPr lang="en-US" altLang="fil-PH" dirty="0" smtClean="0"/>
              <a:t>Isolate </a:t>
            </a:r>
            <a:r>
              <a:rPr lang="en-US" altLang="fil-PH" dirty="0"/>
              <a:t>Mainboard – Component Level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 smtClean="0"/>
              <a:t>**do not open if still warranty, email to supplier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 smtClean="0"/>
              <a:t>**</a:t>
            </a:r>
            <a:r>
              <a:rPr lang="en-GB" dirty="0"/>
              <a:t> you can check all components if out of </a:t>
            </a:r>
            <a:r>
              <a:rPr lang="en-GB" dirty="0" smtClean="0"/>
              <a:t>warranty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25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4" y="1464306"/>
            <a:ext cx="5895191" cy="274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47775" y="1448728"/>
            <a:ext cx="4527867" cy="2461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GB" b="1" dirty="0" smtClean="0"/>
              <a:t>VIDEO CARD OVERHEATING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 smtClean="0"/>
              <a:t>Verify that the fan is working properly. </a:t>
            </a:r>
          </a:p>
          <a:p>
            <a:pPr marL="0" indent="0">
              <a:spcBef>
                <a:spcPct val="50000"/>
              </a:spcBef>
              <a:buNone/>
            </a:pPr>
            <a:endParaRPr lang="en-GB" dirty="0" smtClean="0"/>
          </a:p>
          <a:p>
            <a:pPr marL="0" indent="0">
              <a:spcBef>
                <a:spcPct val="5000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010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775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Troubleshooting and </a:t>
            </a:r>
            <a:r>
              <a:rPr lang="en-US" b="1" dirty="0" smtClean="0">
                <a:solidFill>
                  <a:schemeClr val="tx2"/>
                </a:solidFill>
              </a:rPr>
              <a:t>maintenance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9154" name="Picture 2" descr="https://www.chekyang.com/musings/wp-content/uploads/2013/12/desk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3" y="1597847"/>
            <a:ext cx="5715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47775" y="1467522"/>
            <a:ext cx="4527867" cy="5004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endParaRPr lang="en-GB" dirty="0" smtClean="0"/>
          </a:p>
          <a:p>
            <a:pPr marL="0" indent="0">
              <a:spcBef>
                <a:spcPct val="50000"/>
              </a:spcBef>
              <a:buNone/>
            </a:pPr>
            <a:r>
              <a:rPr lang="en-GB" sz="2400" b="1" dirty="0" smtClean="0"/>
              <a:t>Hang / blue screen</a:t>
            </a:r>
          </a:p>
          <a:p>
            <a:pPr marL="0" indent="0">
              <a:buNone/>
            </a:pPr>
            <a:r>
              <a:rPr lang="en-US" altLang="fil-PH" sz="1900" dirty="0"/>
              <a:t>Check Software </a:t>
            </a:r>
          </a:p>
          <a:p>
            <a:pPr marL="0" lvl="1" indent="0">
              <a:buNone/>
            </a:pPr>
            <a:r>
              <a:rPr lang="en-US" altLang="fil-PH" sz="1900" dirty="0" smtClean="0"/>
              <a:t>Check </a:t>
            </a:r>
            <a:r>
              <a:rPr lang="en-US" altLang="fil-PH" sz="1900" dirty="0"/>
              <a:t>Memory 	(HIRENS)</a:t>
            </a:r>
          </a:p>
          <a:p>
            <a:pPr lvl="1">
              <a:buFontTx/>
              <a:buAutoNum type="arabicPeriod"/>
            </a:pPr>
            <a:r>
              <a:rPr lang="en-US" altLang="fil-PH" sz="1900" dirty="0" smtClean="0">
                <a:hlinkClick r:id="rId3" action="ppaction://hlinksldjump"/>
              </a:rPr>
              <a:t>GOOD</a:t>
            </a:r>
            <a:endParaRPr lang="en-US" altLang="fil-PH" sz="1900" dirty="0"/>
          </a:p>
          <a:p>
            <a:pPr lvl="1">
              <a:buFontTx/>
              <a:buAutoNum type="arabicPeriod"/>
            </a:pPr>
            <a:r>
              <a:rPr lang="en-US" altLang="fil-PH" sz="1900" dirty="0" smtClean="0">
                <a:hlinkClick r:id="rId4" action="ppaction://hlinksldjump"/>
              </a:rPr>
              <a:t>FAILED</a:t>
            </a:r>
            <a:endParaRPr lang="en-US" altLang="fil-PH" sz="1900" dirty="0"/>
          </a:p>
          <a:p>
            <a:pPr marL="0" indent="0">
              <a:buNone/>
            </a:pPr>
            <a:r>
              <a:rPr lang="en-US" altLang="fil-PH" sz="1900" dirty="0" smtClean="0"/>
              <a:t>Check </a:t>
            </a:r>
            <a:r>
              <a:rPr lang="en-US" altLang="fil-PH" sz="1900" dirty="0"/>
              <a:t>CPU</a:t>
            </a:r>
          </a:p>
          <a:p>
            <a:pPr lvl="1">
              <a:buFontTx/>
              <a:buAutoNum type="arabicPeriod"/>
            </a:pPr>
            <a:r>
              <a:rPr lang="en-US" altLang="fil-PH" sz="1900" dirty="0" smtClean="0"/>
              <a:t>STRESSTEST (HIRENS)</a:t>
            </a:r>
            <a:endParaRPr lang="en-US" altLang="fil-PH" sz="1900" dirty="0"/>
          </a:p>
          <a:p>
            <a:pPr marL="0" indent="0">
              <a:buNone/>
            </a:pPr>
            <a:r>
              <a:rPr lang="en-US" altLang="fil-PH" sz="1900" dirty="0" smtClean="0"/>
              <a:t>Check </a:t>
            </a:r>
            <a:r>
              <a:rPr lang="en-US" altLang="fil-PH" sz="1900" dirty="0"/>
              <a:t>BIOS </a:t>
            </a:r>
            <a:r>
              <a:rPr lang="en-US" altLang="fil-PH" sz="1900" dirty="0" smtClean="0"/>
              <a:t>UPDATE</a:t>
            </a:r>
            <a:endParaRPr lang="en-US" altLang="fil-PH" sz="1900" dirty="0"/>
          </a:p>
          <a:p>
            <a:pPr marL="0" indent="0">
              <a:buNone/>
            </a:pPr>
            <a:r>
              <a:rPr lang="en-US" altLang="fil-PH" sz="1900" dirty="0" smtClean="0"/>
              <a:t>Check </a:t>
            </a:r>
            <a:r>
              <a:rPr lang="en-US" altLang="fil-PH" sz="1900" dirty="0"/>
              <a:t>HDD</a:t>
            </a:r>
          </a:p>
          <a:p>
            <a:pPr lvl="1">
              <a:buFontTx/>
              <a:buAutoNum type="arabicPeriod"/>
            </a:pPr>
            <a:r>
              <a:rPr lang="en-US" altLang="fil-PH" sz="1900" dirty="0" smtClean="0"/>
              <a:t>HDAT (</a:t>
            </a:r>
            <a:r>
              <a:rPr lang="en-US" altLang="fil-PH" sz="1900" dirty="0" err="1" smtClean="0"/>
              <a:t>hirens</a:t>
            </a:r>
            <a:r>
              <a:rPr lang="en-US" altLang="fil-PH" sz="1900" dirty="0" smtClean="0"/>
              <a:t>)</a:t>
            </a:r>
          </a:p>
          <a:p>
            <a:pPr lvl="1">
              <a:buFontTx/>
              <a:buAutoNum type="arabicPeriod"/>
            </a:pPr>
            <a:r>
              <a:rPr lang="en-US" altLang="fil-PH" sz="1900" dirty="0" smtClean="0"/>
              <a:t>HDD regenerator (</a:t>
            </a:r>
            <a:r>
              <a:rPr lang="en-US" altLang="fil-PH" sz="1900" dirty="0" err="1" smtClean="0"/>
              <a:t>hirens</a:t>
            </a:r>
            <a:r>
              <a:rPr lang="en-US" altLang="fil-PH" sz="1900" dirty="0" smtClean="0"/>
              <a:t>)</a:t>
            </a:r>
            <a:endParaRPr lang="en-US" altLang="fil-PH" sz="1900" dirty="0"/>
          </a:p>
          <a:p>
            <a:pPr marL="0" indent="0">
              <a:buNone/>
            </a:pPr>
            <a:r>
              <a:rPr lang="en-US" altLang="fil-PH" sz="2100" dirty="0" smtClean="0"/>
              <a:t>Check mainboard</a:t>
            </a:r>
          </a:p>
          <a:p>
            <a:pPr marL="0" indent="0">
              <a:buNone/>
            </a:pPr>
            <a:r>
              <a:rPr lang="en-US" altLang="fil-PH" sz="2100" dirty="0"/>
              <a:t>	</a:t>
            </a:r>
            <a:r>
              <a:rPr lang="en-US" altLang="fil-PH" sz="2100" dirty="0" smtClean="0"/>
              <a:t>1.  Isolate </a:t>
            </a:r>
            <a:r>
              <a:rPr lang="en-US" altLang="fil-PH" sz="2100" dirty="0"/>
              <a:t>Mainboard – Component </a:t>
            </a:r>
            <a:r>
              <a:rPr lang="en-US" altLang="fil-PH" sz="2100" dirty="0" smtClean="0"/>
              <a:t>Level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**do not open if still warranty, email to supplier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GB" dirty="0"/>
              <a:t>** you can check all components if out of </a:t>
            </a:r>
            <a:r>
              <a:rPr lang="en-GB" dirty="0" smtClean="0"/>
              <a:t>warranty</a:t>
            </a:r>
            <a:endParaRPr lang="en-US" altLang="fil-PH" sz="2100" dirty="0"/>
          </a:p>
          <a:p>
            <a:pPr marL="0" indent="0">
              <a:spcBef>
                <a:spcPct val="50000"/>
              </a:spcBef>
              <a:buNone/>
            </a:pP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2870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US" altLang="fil-PH" b="1" dirty="0" smtClean="0"/>
              <a:t>Warranty Void (CID)</a:t>
            </a:r>
            <a:r>
              <a:rPr lang="en-GB" b="1" dirty="0" smtClean="0">
                <a:effectLst/>
              </a:rPr>
              <a:t/>
            </a:r>
            <a:br>
              <a:rPr lang="en-GB" b="1" dirty="0" smtClean="0">
                <a:effectLst/>
              </a:rPr>
            </a:br>
            <a:endParaRPr lang="fil-PH" dirty="0"/>
          </a:p>
        </p:txBody>
      </p:sp>
      <p:pic>
        <p:nvPicPr>
          <p:cNvPr id="80898" name="Picture 2" descr="https://www8.hp.com/us/en/images/tile3_tcm245_2543865_tcm245_2544872_tcm245-25438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44" y="1552073"/>
            <a:ext cx="454057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augnay na laraw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44" y="1552073"/>
            <a:ext cx="6096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83043" y="125254"/>
            <a:ext cx="5943601" cy="2461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il-PH" b="1" dirty="0">
                <a:sym typeface="Wingdings" panose="05000000000000000000" pitchFamily="2" charset="2"/>
              </a:rPr>
              <a:t>Physical damage</a:t>
            </a:r>
          </a:p>
          <a:p>
            <a:pPr>
              <a:buFontTx/>
              <a:buChar char="•"/>
            </a:pPr>
            <a:r>
              <a:rPr lang="en-US" altLang="fil-PH" b="1" dirty="0"/>
              <a:t> crack </a:t>
            </a:r>
            <a:r>
              <a:rPr lang="en-US" altLang="fil-PH" b="1" dirty="0" err="1"/>
              <a:t>lcd</a:t>
            </a:r>
            <a:endParaRPr lang="en-US" altLang="fil-PH" b="1" dirty="0"/>
          </a:p>
          <a:p>
            <a:pPr>
              <a:buFontTx/>
              <a:buChar char="•"/>
            </a:pPr>
            <a:r>
              <a:rPr lang="en-US" altLang="fil-PH" b="1" dirty="0"/>
              <a:t> any form of misuse</a:t>
            </a:r>
          </a:p>
          <a:p>
            <a:pPr marL="0" indent="0">
              <a:spcBef>
                <a:spcPct val="50000"/>
              </a:spcBef>
              <a:buNone/>
            </a:pPr>
            <a:endParaRPr lang="en-GB" dirty="0" smtClean="0"/>
          </a:p>
          <a:p>
            <a:pPr marL="0" indent="0">
              <a:spcBef>
                <a:spcPct val="50000"/>
              </a:spcBef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165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US" altLang="fil-PH" b="1" dirty="0"/>
              <a:t>Warranty Void (CID</a:t>
            </a:r>
            <a:r>
              <a:rPr lang="en-US" altLang="fil-PH" b="1" dirty="0" smtClean="0"/>
              <a:t>)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pic>
        <p:nvPicPr>
          <p:cNvPr id="81924" name="Picture 4" descr="https://lh3.googleusercontent.com/UUz45OGLsOmEAAcS-zVyiqS_hPMWcMFMjqU1kjUMW4SJiMu_QmNRwBm5xpCjb5Q0MpkmHKEtuwSleq6QEmrnIeqIn7mwEudyu7N3oYm0nMeI06AFdZwi_vxLX4_3DWqGCQ=s4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02" y="1367671"/>
            <a:ext cx="4725088" cy="472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h30434.www3.hp.com/t5/image/serverpage/image-id/210133iDE584B772435616C?v=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14" y="1361491"/>
            <a:ext cx="5202158" cy="47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US" altLang="fil-PH" b="1" dirty="0"/>
              <a:t>Warranty Void (CID</a:t>
            </a:r>
            <a:r>
              <a:rPr lang="en-US" altLang="fil-PH" b="1" dirty="0" smtClean="0"/>
              <a:t>)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pic>
        <p:nvPicPr>
          <p:cNvPr id="83972" name="Picture 4" descr="https://i.imgur.com/97hs7v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5" y="1229226"/>
            <a:ext cx="48255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http://3.bp.blogspot.com/-6v6npTh5LmA/TtR8vaVTZvI/AAAAAAAAAQM/7w0rZ6Ljpy8/s1600/bentpi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6" y="1187115"/>
            <a:ext cx="5589837" cy="53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044" y="0"/>
            <a:ext cx="9905998" cy="1905000"/>
          </a:xfrm>
        </p:spPr>
        <p:txBody>
          <a:bodyPr/>
          <a:lstStyle/>
          <a:p>
            <a:r>
              <a:rPr lang="en-US" altLang="fil-PH" b="1" dirty="0"/>
              <a:t>Warranty Void (CID</a:t>
            </a:r>
            <a:r>
              <a:rPr lang="en-US" altLang="fil-PH" b="1" dirty="0" smtClean="0"/>
              <a:t>)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fil-PH" dirty="0"/>
          </a:p>
        </p:txBody>
      </p:sp>
      <p:pic>
        <p:nvPicPr>
          <p:cNvPr id="4" name="Picture 4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263316"/>
            <a:ext cx="5254207" cy="50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6" name="Picture 2" descr="https://c8.alamy.com/comp/EFT8KJ/connector-pins-on-the-ide-port-of-a-hard-drive-are-bent-and-no-longer-EFT8KJ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2"/>
          <a:stretch/>
        </p:blipFill>
        <p:spPr bwMode="auto">
          <a:xfrm>
            <a:off x="6151902" y="1263316"/>
            <a:ext cx="5695115" cy="50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il-PH" dirty="0">
                <a:hlinkClick r:id="rId2"/>
              </a:rPr>
              <a:t>https://</a:t>
            </a:r>
            <a:r>
              <a:rPr lang="fil-PH" dirty="0" smtClean="0">
                <a:hlinkClick r:id="rId2"/>
              </a:rPr>
              <a:t>www.intel.com/content/www/us/en/products/processors/core/i9-processors.html</a:t>
            </a:r>
            <a:endParaRPr lang="fil-PH" dirty="0" smtClean="0"/>
          </a:p>
          <a:p>
            <a:r>
              <a:rPr lang="fil-PH" dirty="0">
                <a:hlinkClick r:id="rId3"/>
              </a:rPr>
              <a:t>https://software.intel.com/en-us/articles/software-techniques-for-shared-cache-multi-core-systems/?</a:t>
            </a:r>
            <a:r>
              <a:rPr lang="fil-PH" dirty="0" smtClean="0">
                <a:hlinkClick r:id="rId3"/>
              </a:rPr>
              <a:t>wapkw=smart+cache</a:t>
            </a:r>
            <a:endParaRPr lang="fil-PH" dirty="0" smtClean="0"/>
          </a:p>
          <a:p>
            <a:r>
              <a:rPr lang="fil-PH" dirty="0">
                <a:hlinkClick r:id="rId4"/>
              </a:rPr>
              <a:t>https://www.hardwaresecrets.com/a-complete-list-of-cpu-sockets</a:t>
            </a:r>
            <a:r>
              <a:rPr lang="fil-PH" dirty="0" smtClean="0">
                <a:hlinkClick r:id="rId4"/>
              </a:rPr>
              <a:t>/</a:t>
            </a:r>
            <a:endParaRPr lang="fil-PH" dirty="0" smtClean="0"/>
          </a:p>
          <a:p>
            <a:r>
              <a:rPr lang="fil-PH" dirty="0">
                <a:hlinkClick r:id="rId5"/>
              </a:rPr>
              <a:t>https://</a:t>
            </a:r>
            <a:r>
              <a:rPr lang="fil-PH" dirty="0" smtClean="0">
                <a:hlinkClick r:id="rId5"/>
              </a:rPr>
              <a:t>www.intel.com/content/www/us/en/processors/processor-numbers.html</a:t>
            </a:r>
            <a:endParaRPr lang="fil-PH" dirty="0" smtClean="0"/>
          </a:p>
          <a:p>
            <a:r>
              <a:rPr lang="fil-PH" dirty="0">
                <a:hlinkClick r:id="rId6"/>
              </a:rPr>
              <a:t>https://</a:t>
            </a:r>
            <a:r>
              <a:rPr lang="fil-PH" dirty="0" smtClean="0">
                <a:hlinkClick r:id="rId6"/>
              </a:rPr>
              <a:t>www.intel.com/content/www/us/en/support/articles/000017400/processors.html</a:t>
            </a:r>
            <a:endParaRPr lang="fil-PH" dirty="0" smtClean="0"/>
          </a:p>
          <a:p>
            <a:r>
              <a:rPr lang="fil-PH" dirty="0">
                <a:hlinkClick r:id="rId7"/>
              </a:rPr>
              <a:t>https://</a:t>
            </a:r>
            <a:r>
              <a:rPr lang="fil-PH" dirty="0" smtClean="0">
                <a:hlinkClick r:id="rId7"/>
              </a:rPr>
              <a:t>www.slideshare.net/cadcamperformance/tips-tricks-for-selecting-a-mobile-workstation-ptc-live-2014</a:t>
            </a:r>
            <a:endParaRPr lang="fil-PH" dirty="0" smtClean="0"/>
          </a:p>
          <a:p>
            <a:r>
              <a:rPr lang="fil-PH" dirty="0">
                <a:hlinkClick r:id="rId8"/>
              </a:rPr>
              <a:t>https://</a:t>
            </a:r>
            <a:r>
              <a:rPr lang="fil-PH" dirty="0" smtClean="0">
                <a:hlinkClick r:id="rId8"/>
              </a:rPr>
              <a:t>www.slideshare.net/Yfandes/troubleshooting-16626396</a:t>
            </a:r>
            <a:endParaRPr lang="fil-PH" dirty="0" smtClean="0"/>
          </a:p>
          <a:p>
            <a:r>
              <a:rPr lang="fil-PH" dirty="0">
                <a:hlinkClick r:id="rId9"/>
              </a:rPr>
              <a:t>https://slideplayer.com/slide/4666947</a:t>
            </a:r>
            <a:r>
              <a:rPr lang="fil-PH" dirty="0" smtClean="0">
                <a:hlinkClick r:id="rId9"/>
              </a:rPr>
              <a:t>/</a:t>
            </a:r>
            <a:endParaRPr lang="fil-PH" dirty="0" smtClean="0"/>
          </a:p>
          <a:p>
            <a:r>
              <a:rPr lang="fil-PH" dirty="0">
                <a:hlinkClick r:id="rId10"/>
              </a:rPr>
              <a:t>http://</a:t>
            </a:r>
            <a:r>
              <a:rPr lang="fil-PH" dirty="0" smtClean="0">
                <a:hlinkClick r:id="rId10"/>
              </a:rPr>
              <a:t>www.pcstats.com/articleview.cfm?articleid=2531&amp;page=2</a:t>
            </a:r>
            <a:endParaRPr lang="fil-PH" dirty="0" smtClean="0"/>
          </a:p>
          <a:p>
            <a:r>
              <a:rPr lang="fil-PH" dirty="0">
                <a:hlinkClick r:id="rId11"/>
              </a:rPr>
              <a:t>https://</a:t>
            </a:r>
            <a:r>
              <a:rPr lang="fil-PH" dirty="0" smtClean="0">
                <a:hlinkClick r:id="rId11"/>
              </a:rPr>
              <a:t>arrow.dit.ie/cgi/viewcontent.cgi?article=1003&amp;context=schmuldissoft</a:t>
            </a:r>
            <a:endParaRPr lang="fil-PH" dirty="0" smtClean="0"/>
          </a:p>
          <a:p>
            <a:r>
              <a:rPr lang="fil-PH" dirty="0">
                <a:hlinkClick r:id="rId12"/>
              </a:rPr>
              <a:t>http://</a:t>
            </a:r>
            <a:r>
              <a:rPr lang="fil-PH" dirty="0" smtClean="0">
                <a:hlinkClick r:id="rId12"/>
              </a:rPr>
              <a:t>www.pearsonitcertification.com/articles/article.aspx?p=2738309</a:t>
            </a:r>
            <a:endParaRPr lang="fil-PH" dirty="0" smtClean="0"/>
          </a:p>
          <a:p>
            <a:r>
              <a:rPr lang="fil-PH" dirty="0">
                <a:hlinkClick r:id="rId13"/>
              </a:rPr>
              <a:t>https://www.chekyang.com/musings/2013/12/28/computer-assembly-2014-edition</a:t>
            </a:r>
            <a:r>
              <a:rPr lang="fil-PH" dirty="0" smtClean="0">
                <a:hlinkClick r:id="rId13"/>
              </a:rPr>
              <a:t>/</a:t>
            </a:r>
            <a:endParaRPr lang="fil-PH" dirty="0" smtClean="0"/>
          </a:p>
          <a:p>
            <a:r>
              <a:rPr lang="fil-PH" dirty="0">
                <a:hlinkClick r:id="rId14"/>
              </a:rPr>
              <a:t>https://</a:t>
            </a:r>
            <a:r>
              <a:rPr lang="fil-PH" dirty="0" smtClean="0">
                <a:hlinkClick r:id="rId14"/>
              </a:rPr>
              <a:t>www.kingston.com/us/memory/memory-part-number-decoder</a:t>
            </a:r>
            <a:endParaRPr lang="fil-PH" dirty="0" smtClean="0"/>
          </a:p>
          <a:p>
            <a:r>
              <a:rPr lang="fil-PH" dirty="0">
                <a:hlinkClick r:id="rId15"/>
              </a:rPr>
              <a:t>http://</a:t>
            </a:r>
            <a:r>
              <a:rPr lang="fil-PH" dirty="0" smtClean="0">
                <a:hlinkClick r:id="rId15"/>
              </a:rPr>
              <a:t>www.playtool.com/pages/vidslots/slots.html</a:t>
            </a:r>
            <a:endParaRPr lang="fil-PH" dirty="0" smtClean="0"/>
          </a:p>
          <a:p>
            <a:r>
              <a:rPr lang="fil-PH" dirty="0">
                <a:hlinkClick r:id="rId16"/>
              </a:rPr>
              <a:t>https://</a:t>
            </a:r>
            <a:r>
              <a:rPr lang="fil-PH" dirty="0" smtClean="0">
                <a:hlinkClick r:id="rId16"/>
              </a:rPr>
              <a:t>www.neweggbusiness.com/a/video-card-i-o-ports-and-interfaces/id-186</a:t>
            </a:r>
            <a:endParaRPr lang="fil-PH" dirty="0" smtClean="0"/>
          </a:p>
          <a:p>
            <a:r>
              <a:rPr lang="fil-PH" dirty="0">
                <a:hlinkClick r:id="rId17"/>
              </a:rPr>
              <a:t>https://</a:t>
            </a:r>
            <a:r>
              <a:rPr lang="fil-PH" dirty="0" smtClean="0">
                <a:hlinkClick r:id="rId17"/>
              </a:rPr>
              <a:t>www.notebookcheck.net/Mobile-Graphics-Cards-Benchmark-List.844.0.html</a:t>
            </a:r>
            <a:endParaRPr lang="fil-PH" dirty="0" smtClean="0"/>
          </a:p>
          <a:p>
            <a:r>
              <a:rPr lang="fil-PH" dirty="0">
                <a:hlinkClick r:id="rId18"/>
              </a:rPr>
              <a:t>https://</a:t>
            </a:r>
            <a:r>
              <a:rPr lang="fil-PH" dirty="0" smtClean="0">
                <a:hlinkClick r:id="rId18"/>
              </a:rPr>
              <a:t>www.slideshare.net/JosiahLund/gpu-presentation-73593886</a:t>
            </a:r>
            <a:endParaRPr lang="fil-PH" dirty="0" smtClean="0"/>
          </a:p>
          <a:p>
            <a:r>
              <a:rPr lang="fil-PH" dirty="0">
                <a:hlinkClick r:id="rId19"/>
              </a:rPr>
              <a:t>https://</a:t>
            </a:r>
            <a:r>
              <a:rPr lang="fil-PH" dirty="0" smtClean="0">
                <a:hlinkClick r:id="rId19"/>
              </a:rPr>
              <a:t>askubuntu.com/questions/805509/what-is-the-difference-between-integrated-and-discrete-graphic-cards</a:t>
            </a:r>
            <a:endParaRPr lang="fil-PH" dirty="0" smtClean="0"/>
          </a:p>
          <a:p>
            <a:r>
              <a:rPr lang="fil-PH" dirty="0">
                <a:hlinkClick r:id="rId20"/>
              </a:rPr>
              <a:t>https://www.pcbuildadvisor.com/how-to-build-a-computer-step-by-step-infographic</a:t>
            </a:r>
            <a:r>
              <a:rPr lang="fil-PH" dirty="0" smtClean="0">
                <a:hlinkClick r:id="rId20"/>
              </a:rPr>
              <a:t>/</a:t>
            </a:r>
            <a:endParaRPr lang="fil-PH" dirty="0" smtClean="0"/>
          </a:p>
          <a:p>
            <a:r>
              <a:rPr lang="fil-PH" dirty="0">
                <a:hlinkClick r:id="rId21"/>
              </a:rPr>
              <a:t>https://</a:t>
            </a:r>
            <a:r>
              <a:rPr lang="fil-PH" dirty="0" smtClean="0">
                <a:hlinkClick r:id="rId21"/>
              </a:rPr>
              <a:t>towardsdatascience.com/build-and-setup-your-own-deep-learning-server-from-scratch-e771dacaa252</a:t>
            </a:r>
            <a:endParaRPr lang="fil-PH" dirty="0" smtClean="0"/>
          </a:p>
          <a:p>
            <a:r>
              <a:rPr lang="fil-PH" dirty="0">
                <a:hlinkClick r:id="rId22"/>
              </a:rPr>
              <a:t>https://lifehacker.com/the-difference-between-nvidia-sli-and-amd-crossfire-1555235577</a:t>
            </a:r>
            <a:endParaRPr lang="fil-PH" dirty="0" smtClean="0"/>
          </a:p>
        </p:txBody>
      </p:sp>
    </p:spTree>
    <p:extLst>
      <p:ext uri="{BB962C8B-B14F-4D97-AF65-F5344CB8AC3E}">
        <p14:creationId xmlns:p14="http://schemas.microsoft.com/office/powerpoint/2010/main" val="28661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8386"/>
            <a:ext cx="9905998" cy="896471"/>
          </a:xfrm>
        </p:spPr>
        <p:txBody>
          <a:bodyPr/>
          <a:lstStyle/>
          <a:p>
            <a:r>
              <a:rPr lang="en-US" altLang="fil-PH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PROCESSOR</a:t>
            </a: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90" y="1559859"/>
            <a:ext cx="7357128" cy="4978306"/>
          </a:xfrm>
        </p:spPr>
        <p:txBody>
          <a:bodyPr>
            <a:normAutofit lnSpcReduction="10000"/>
          </a:bodyPr>
          <a:lstStyle/>
          <a:p>
            <a:r>
              <a:rPr lang="en-US" altLang="fil-PH" dirty="0"/>
              <a:t>also known as a </a:t>
            </a:r>
            <a:r>
              <a:rPr lang="en-US" altLang="fil-PH" b="1" dirty="0"/>
              <a:t>CPU</a:t>
            </a:r>
            <a:endParaRPr lang="en-GB" dirty="0" smtClean="0">
              <a:effectLst/>
            </a:endParaRPr>
          </a:p>
          <a:p>
            <a:pPr lvl="1"/>
            <a:r>
              <a:rPr lang="en-GB" dirty="0" smtClean="0">
                <a:effectLst/>
              </a:rPr>
              <a:t>Stands </a:t>
            </a:r>
            <a:r>
              <a:rPr lang="en-GB" dirty="0">
                <a:effectLst/>
              </a:rPr>
              <a:t>for "Central Processing Unit." </a:t>
            </a: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>The </a:t>
            </a:r>
            <a:r>
              <a:rPr lang="en-GB" dirty="0">
                <a:effectLst/>
              </a:rPr>
              <a:t>CPU is the primary </a:t>
            </a:r>
            <a:r>
              <a:rPr lang="en-GB" dirty="0">
                <a:effectLst/>
                <a:hlinkClick r:id="rId2"/>
              </a:rPr>
              <a:t>component</a:t>
            </a:r>
            <a:r>
              <a:rPr lang="en-GB" dirty="0">
                <a:effectLst/>
              </a:rPr>
              <a:t> of a computer that processes instructions</a:t>
            </a:r>
            <a:r>
              <a:rPr lang="en-GB" dirty="0" smtClean="0">
                <a:effectLst/>
              </a:rPr>
              <a:t>.</a:t>
            </a:r>
          </a:p>
          <a:p>
            <a:pPr lvl="1"/>
            <a:r>
              <a:rPr lang="en-GB" dirty="0">
                <a:effectLst/>
              </a:rPr>
              <a:t>The CPU contains at least one </a:t>
            </a:r>
            <a:r>
              <a:rPr lang="en-GB" dirty="0">
                <a:effectLst/>
                <a:hlinkClick r:id="rId3"/>
              </a:rPr>
              <a:t>processor</a:t>
            </a:r>
            <a:r>
              <a:rPr lang="en-GB" dirty="0">
                <a:effectLst/>
              </a:rPr>
              <a:t>, which is the actual chip inside the CPU that performs calculations. </a:t>
            </a:r>
            <a:endParaRPr lang="en-GB" dirty="0" smtClean="0">
              <a:effectLst/>
            </a:endParaRPr>
          </a:p>
          <a:p>
            <a:pPr lvl="1"/>
            <a:r>
              <a:rPr lang="en-GB" dirty="0">
                <a:effectLst/>
              </a:rPr>
              <a:t>most CPUs only had one processor, but now it is common for a single CPU to have at least two processors or "processing cores.</a:t>
            </a:r>
            <a:r>
              <a:rPr lang="en-GB" dirty="0" smtClean="0">
                <a:effectLst/>
              </a:rPr>
              <a:t> </a:t>
            </a:r>
          </a:p>
          <a:p>
            <a:pPr lvl="1"/>
            <a:r>
              <a:rPr lang="en-GB" dirty="0">
                <a:effectLst/>
              </a:rPr>
              <a:t>A CPU with two processing cores is called a </a:t>
            </a:r>
            <a:r>
              <a:rPr lang="en-GB" dirty="0">
                <a:effectLst/>
                <a:hlinkClick r:id="rId4"/>
              </a:rPr>
              <a:t>dual-core</a:t>
            </a:r>
            <a:r>
              <a:rPr lang="en-GB" dirty="0">
                <a:effectLst/>
              </a:rPr>
              <a:t> </a:t>
            </a:r>
            <a:r>
              <a:rPr lang="en-GB" dirty="0" smtClean="0">
                <a:effectLst/>
              </a:rPr>
              <a:t>CPU</a:t>
            </a:r>
          </a:p>
          <a:p>
            <a:pPr lvl="2"/>
            <a:r>
              <a:rPr lang="en-GB" dirty="0">
                <a:effectLst/>
              </a:rPr>
              <a:t>with four cores are called </a:t>
            </a:r>
            <a:r>
              <a:rPr lang="en-GB" dirty="0">
                <a:effectLst/>
                <a:hlinkClick r:id="rId5"/>
              </a:rPr>
              <a:t>quad-core</a:t>
            </a:r>
            <a:r>
              <a:rPr lang="en-GB" dirty="0">
                <a:effectLst/>
              </a:rPr>
              <a:t> </a:t>
            </a:r>
            <a:r>
              <a:rPr lang="en-GB" dirty="0" smtClean="0">
                <a:effectLst/>
              </a:rPr>
              <a:t>CPUs</a:t>
            </a:r>
          </a:p>
          <a:p>
            <a:pPr lvl="2"/>
            <a:r>
              <a:rPr lang="en-GB" dirty="0">
                <a:effectLst/>
              </a:rPr>
              <a:t>High-end CPUs may have six (hexa-core</a:t>
            </a:r>
            <a:r>
              <a:rPr lang="en-GB" dirty="0" smtClean="0">
                <a:effectLst/>
              </a:rPr>
              <a:t>)</a:t>
            </a:r>
          </a:p>
          <a:p>
            <a:pPr lvl="2"/>
            <a:r>
              <a:rPr lang="fil-PH" dirty="0">
                <a:effectLst/>
              </a:rPr>
              <a:t>even eight (octo-core) </a:t>
            </a:r>
            <a:r>
              <a:rPr lang="fil-PH" dirty="0" smtClean="0">
                <a:effectLst/>
              </a:rPr>
              <a:t>processors</a:t>
            </a:r>
          </a:p>
          <a:p>
            <a:pPr lvl="3"/>
            <a:r>
              <a:rPr lang="en-GB" dirty="0">
                <a:effectLst/>
              </a:rPr>
              <a:t>Introducing the new 9th Gen Intel® Core™ desktop </a:t>
            </a:r>
            <a:r>
              <a:rPr lang="en-GB" dirty="0" smtClean="0">
                <a:effectLst/>
              </a:rPr>
              <a:t>processors</a:t>
            </a:r>
          </a:p>
          <a:p>
            <a:pPr lvl="1"/>
            <a:endParaRPr lang="en-GB" dirty="0" smtClean="0">
              <a:effectLst/>
            </a:endParaRPr>
          </a:p>
          <a:p>
            <a:pPr lvl="1"/>
            <a:endParaRPr lang="en-GB" dirty="0" smtClean="0">
              <a:effectLst/>
            </a:endParaRPr>
          </a:p>
        </p:txBody>
      </p:sp>
      <p:pic>
        <p:nvPicPr>
          <p:cNvPr id="1032" name="Picture 8" descr="https://www.technotification.com/wp-content/uploads/2017/05/Intel-i9-Extreme-compresse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t="10428" r="12737" b="4986"/>
          <a:stretch/>
        </p:blipFill>
        <p:spPr bwMode="auto">
          <a:xfrm>
            <a:off x="7691718" y="2108500"/>
            <a:ext cx="4352618" cy="40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</a:t>
            </a:r>
            <a:endParaRPr lang="fil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>
                <a:effectLst/>
              </a:rPr>
              <a:t>You Can't Keep It Unless You Give It Away</a:t>
            </a:r>
            <a:r>
              <a:rPr lang="en-US" dirty="0" smtClean="0"/>
              <a:t>.</a:t>
            </a:r>
            <a:endParaRPr lang="fil-PH" dirty="0"/>
          </a:p>
        </p:txBody>
      </p:sp>
    </p:spTree>
    <p:extLst>
      <p:ext uri="{BB962C8B-B14F-4D97-AF65-F5344CB8AC3E}">
        <p14:creationId xmlns:p14="http://schemas.microsoft.com/office/powerpoint/2010/main" val="25589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8386"/>
            <a:ext cx="9905998" cy="896471"/>
          </a:xfrm>
        </p:spPr>
        <p:txBody>
          <a:bodyPr/>
          <a:lstStyle/>
          <a:p>
            <a:r>
              <a:rPr lang="fil-PH" dirty="0">
                <a:effectLst/>
              </a:rPr>
              <a:t>Desktop and Mobile Processors</a:t>
            </a:r>
          </a:p>
        </p:txBody>
      </p:sp>
      <p:pic>
        <p:nvPicPr>
          <p:cNvPr id="25604" name="Picture 4" descr="10th Gen Intel® Core™ i7-10310Y processor SKU number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3" y="1728130"/>
            <a:ext cx="5016009" cy="2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23079" y="1403434"/>
            <a:ext cx="10142666" cy="109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ffectLst/>
              </a:rPr>
              <a:t>Processor numbers in this category of the 10th Generation Intel® Core™ processors family use an alphanumeric scheme based on generation and product line details following the brand and its modifier. The first two digits in the five-number sequence indicates the generation (10th) of processor, the next three digits are SKU numbers followed by either U or Y, which represents a category of mobile system the processor is ideally suited for.</a:t>
            </a:r>
            <a:endParaRPr lang="fil-PH" dirty="0"/>
          </a:p>
        </p:txBody>
      </p:sp>
      <p:pic>
        <p:nvPicPr>
          <p:cNvPr id="25606" name="Picture 6" descr="Processor 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138882"/>
            <a:ext cx="4298091" cy="24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2013 LENOVO CONFIDENTIAL. ALL RIGHTS RESERVED.22&#10;Mobile Processors - Haswell Processors&#10;Look for the M&#10;4th Gen Intel® Core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r="34938" b="41061"/>
          <a:stretch/>
        </p:blipFill>
        <p:spPr bwMode="auto">
          <a:xfrm>
            <a:off x="5670382" y="3905025"/>
            <a:ext cx="6345909" cy="24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727</TotalTime>
  <Words>1626</Words>
  <Application>Microsoft Office PowerPoint</Application>
  <PresentationFormat>Widescreen</PresentationFormat>
  <Paragraphs>353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宋体</vt:lpstr>
      <vt:lpstr>Arial</vt:lpstr>
      <vt:lpstr>Century Gothic</vt:lpstr>
      <vt:lpstr>Times New Roman</vt:lpstr>
      <vt:lpstr>Wingdings</vt:lpstr>
      <vt:lpstr>Mesh</vt:lpstr>
      <vt:lpstr>COMPUTER  TROUBLESHOOTING training v2.0</vt:lpstr>
      <vt:lpstr>TOPICS</vt:lpstr>
      <vt:lpstr>INSIDE A COMPUTER</vt:lpstr>
      <vt:lpstr>MOTHERBOARD PARTS</vt:lpstr>
      <vt:lpstr>MOTHERBOARD</vt:lpstr>
      <vt:lpstr>CHIPSETS</vt:lpstr>
      <vt:lpstr>CHIPSETS </vt:lpstr>
      <vt:lpstr>PROCESSOR</vt:lpstr>
      <vt:lpstr>Desktop and Mobile Processors</vt:lpstr>
      <vt:lpstr>PowerPoint Presentation</vt:lpstr>
      <vt:lpstr>Intel Smart Cache Technology</vt:lpstr>
      <vt:lpstr>Intel Smart Cache Technology</vt:lpstr>
      <vt:lpstr>FRONT SIDE BUS </vt:lpstr>
      <vt:lpstr>HYPER THREADING </vt:lpstr>
      <vt:lpstr>DUAL CORE</vt:lpstr>
      <vt:lpstr>Advance l2 smart cache</vt:lpstr>
      <vt:lpstr>ENHANCED SPEED STEP TECHNOLOGY</vt:lpstr>
      <vt:lpstr>EXECUTE DISABLE BIT TECHNOLOGY</vt:lpstr>
      <vt:lpstr>Intel Extended Memory   64 TECHNOLOGY</vt:lpstr>
      <vt:lpstr>MACRO FUSION</vt:lpstr>
      <vt:lpstr>QUAD CORE</vt:lpstr>
      <vt:lpstr>BENCHMARK</vt:lpstr>
      <vt:lpstr>CPU SOCKETS</vt:lpstr>
      <vt:lpstr>CPU SOCKETS</vt:lpstr>
      <vt:lpstr>Intel’s 10th Gen, 10nm Ice Lake CPUs </vt:lpstr>
      <vt:lpstr>Intel’s 10th Gen, 10nm Ice Lake CPUs </vt:lpstr>
      <vt:lpstr>Intel’s 10th Gen, 10nm Ice Lake CPUs </vt:lpstr>
      <vt:lpstr>Intel’s 10th Gen, 10nm Ice Lake CPUs </vt:lpstr>
      <vt:lpstr>Intel’s 10th Gen, 10nm Ice Lake CPUs </vt:lpstr>
      <vt:lpstr>Intel’s 10th Gen, 10nm Ice Lake CPUs </vt:lpstr>
      <vt:lpstr>MEMORY </vt:lpstr>
      <vt:lpstr> </vt:lpstr>
      <vt:lpstr>MEMORY </vt:lpstr>
      <vt:lpstr>MEMORY </vt:lpstr>
      <vt:lpstr>MEMORY </vt:lpstr>
      <vt:lpstr>MEMORY </vt:lpstr>
      <vt:lpstr>MEMORY </vt:lpstr>
      <vt:lpstr>MEMORY installation </vt:lpstr>
      <vt:lpstr>MEMORY </vt:lpstr>
      <vt:lpstr>MEMORY – PAGE FILE </vt:lpstr>
      <vt:lpstr>MEMORY – PAGE FILE </vt:lpstr>
      <vt:lpstr>VIDEO CARD </vt:lpstr>
      <vt:lpstr>VIDEO CARD </vt:lpstr>
      <vt:lpstr>VIDEO CARD </vt:lpstr>
      <vt:lpstr>VIDEO CARD </vt:lpstr>
      <vt:lpstr>VIDEO CARD </vt:lpstr>
      <vt:lpstr>VIDEO CARD </vt:lpstr>
      <vt:lpstr>VIDEO CARD </vt:lpstr>
      <vt:lpstr>VIDEO CARD slot </vt:lpstr>
      <vt:lpstr>VIDEO CARD </vt:lpstr>
      <vt:lpstr>VIDEO CARD </vt:lpstr>
      <vt:lpstr>PowerPoint Presentation</vt:lpstr>
      <vt:lpstr>PowerPoint Presentation</vt:lpstr>
      <vt:lpstr>VIDEO CARD installation </vt:lpstr>
      <vt:lpstr>VIDEO CARD Interoperability </vt:lpstr>
      <vt:lpstr>HARD DRIVES </vt:lpstr>
      <vt:lpstr>HARD DRIVES </vt:lpstr>
      <vt:lpstr>POWER SUPPLY </vt:lpstr>
      <vt:lpstr>POWER SUPPLY </vt:lpstr>
      <vt:lpstr>POWER SUPPLY – pin &amp; connectors </vt:lpstr>
      <vt:lpstr>POWER SUPPLY – pin &amp; connectors </vt:lpstr>
      <vt:lpstr>POWER SUPPLY - testing </vt:lpstr>
      <vt:lpstr>FRONT PANEL connectors </vt:lpstr>
      <vt:lpstr>POWER SUPPLY &amp; connectors </vt:lpstr>
      <vt:lpstr>VIDEO CONNECTORS </vt:lpstr>
      <vt:lpstr>CMOS </vt:lpstr>
      <vt:lpstr>BIOS </vt:lpstr>
      <vt:lpstr>Troubleshooting and maintenance</vt:lpstr>
      <vt:lpstr>Troubleshooting and maintenance</vt:lpstr>
      <vt:lpstr>Troubleshooting and maintenance</vt:lpstr>
      <vt:lpstr>Troubleshooting and maintenance</vt:lpstr>
      <vt:lpstr>Troubleshooting and maintenance</vt:lpstr>
      <vt:lpstr>Troubleshooting and maintenance</vt:lpstr>
      <vt:lpstr>Troubleshooting and maintenance</vt:lpstr>
      <vt:lpstr>Warranty Void (CID) </vt:lpstr>
      <vt:lpstr>Warranty Void (CID) </vt:lpstr>
      <vt:lpstr>Warranty Void (CID) </vt:lpstr>
      <vt:lpstr>Warranty Void (CID) </vt:lpstr>
      <vt:lpstr>Reference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MGS  Technical support training</dc:title>
  <dc:creator>Jomar Milan R. Nobleza</dc:creator>
  <cp:lastModifiedBy>Jomar Milan R. Nobleza</cp:lastModifiedBy>
  <cp:revision>125</cp:revision>
  <dcterms:created xsi:type="dcterms:W3CDTF">2019-10-19T06:31:59Z</dcterms:created>
  <dcterms:modified xsi:type="dcterms:W3CDTF">2021-09-18T06:15:50Z</dcterms:modified>
</cp:coreProperties>
</file>